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53" Target="slides/slide23.xml" Type="http://schemas.openxmlformats.org/officeDocument/2006/relationships/slide"/><Relationship Id="rId54" Target="slides/slide24.xml" Type="http://schemas.openxmlformats.org/officeDocument/2006/relationships/slide"/><Relationship Id="rId55" Target="slides/slide25.xml" Type="http://schemas.openxmlformats.org/officeDocument/2006/relationships/slide"/><Relationship Id="rId56" Target="slides/slide26.xml" Type="http://schemas.openxmlformats.org/officeDocument/2006/relationships/slide"/><Relationship Id="rId57" Target="slides/slide27.xml" Type="http://schemas.openxmlformats.org/officeDocument/2006/relationships/slide"/><Relationship Id="rId58" Target="slides/slide28.xml" Type="http://schemas.openxmlformats.org/officeDocument/2006/relationships/slide"/><Relationship Id="rId59" Target="slides/slide29.xml" Type="http://schemas.openxmlformats.org/officeDocument/2006/relationships/slide"/><Relationship Id="rId6" Target="fonts/font6.fntdata" Type="http://schemas.openxmlformats.org/officeDocument/2006/relationships/font"/><Relationship Id="rId60" Target="slides/slide30.xml" Type="http://schemas.openxmlformats.org/officeDocument/2006/relationships/slide"/><Relationship Id="rId61" Target="slides/slide31.xml" Type="http://schemas.openxmlformats.org/officeDocument/2006/relationships/slide"/><Relationship Id="rId62" Target="slides/slide32.xml" Type="http://schemas.openxmlformats.org/officeDocument/2006/relationships/slide"/><Relationship Id="rId63" Target="slides/slide3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14.png" Type="http://schemas.openxmlformats.org/officeDocument/2006/relationships/image"/><Relationship Id="rId8" Target="../media/image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14.png" Type="http://schemas.openxmlformats.org/officeDocument/2006/relationships/image"/><Relationship Id="rId8"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5.png" Type="http://schemas.openxmlformats.org/officeDocument/2006/relationships/image"/><Relationship Id="rId13"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5.png" Type="http://schemas.openxmlformats.org/officeDocument/2006/relationships/image"/><Relationship Id="rId13"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6.png" Type="http://schemas.openxmlformats.org/officeDocument/2006/relationships/image"/><Relationship Id="rId6" Target="../media/image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7.png" Type="http://schemas.openxmlformats.org/officeDocument/2006/relationships/image"/><Relationship Id="rId6" Target="../media/image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9.png" Type="http://schemas.openxmlformats.org/officeDocument/2006/relationships/image"/><Relationship Id="rId6" Target="../media/image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30.png" Type="http://schemas.openxmlformats.org/officeDocument/2006/relationships/image"/><Relationship Id="rId6" Target="../media/image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31.png" Type="http://schemas.openxmlformats.org/officeDocument/2006/relationships/image"/><Relationship Id="rId6" Target="../media/image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8.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3.png" Type="http://schemas.openxmlformats.org/officeDocument/2006/relationships/image"/><Relationship Id="rId9"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1867606" y="6111648"/>
            <a:ext cx="4723918" cy="2308815"/>
          </a:xfrm>
          <a:custGeom>
            <a:avLst/>
            <a:gdLst/>
            <a:ahLst/>
            <a:cxnLst/>
            <a:rect r="r" b="b" t="t" l="l"/>
            <a:pathLst>
              <a:path h="2308815" w="4723918">
                <a:moveTo>
                  <a:pt x="0" y="0"/>
                </a:moveTo>
                <a:lnTo>
                  <a:pt x="4723918" y="0"/>
                </a:lnTo>
                <a:lnTo>
                  <a:pt x="4723918"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292066" y="874239"/>
            <a:ext cx="6929396" cy="962150"/>
          </a:xfrm>
          <a:custGeom>
            <a:avLst/>
            <a:gdLst/>
            <a:ahLst/>
            <a:cxnLst/>
            <a:rect r="r" b="b" t="t" l="l"/>
            <a:pathLst>
              <a:path h="962150" w="6929396">
                <a:moveTo>
                  <a:pt x="0" y="0"/>
                </a:moveTo>
                <a:lnTo>
                  <a:pt x="6929396" y="0"/>
                </a:lnTo>
                <a:lnTo>
                  <a:pt x="6929396" y="962150"/>
                </a:lnTo>
                <a:lnTo>
                  <a:pt x="0" y="962150"/>
                </a:lnTo>
                <a:lnTo>
                  <a:pt x="0" y="0"/>
                </a:lnTo>
                <a:close/>
              </a:path>
            </a:pathLst>
          </a:custGeom>
          <a:blipFill>
            <a:blip r:embed="rId9"/>
            <a:stretch>
              <a:fillRect l="0" t="-71533" r="0" b="-71533"/>
            </a:stretch>
          </a:blipFill>
        </p:spPr>
      </p:sp>
      <p:sp>
        <p:nvSpPr>
          <p:cNvPr name="Freeform 7" id="7"/>
          <p:cNvSpPr/>
          <p:nvPr/>
        </p:nvSpPr>
        <p:spPr>
          <a:xfrm flipH="false" flipV="false" rot="0">
            <a:off x="1353896" y="2354575"/>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755473" y="7791117"/>
            <a:ext cx="4602247" cy="3514966"/>
          </a:xfrm>
          <a:custGeom>
            <a:avLst/>
            <a:gdLst/>
            <a:ahLst/>
            <a:cxnLst/>
            <a:rect r="r" b="b" t="t" l="l"/>
            <a:pathLst>
              <a:path h="3514966" w="4602247">
                <a:moveTo>
                  <a:pt x="0" y="0"/>
                </a:moveTo>
                <a:lnTo>
                  <a:pt x="4602247" y="0"/>
                </a:lnTo>
                <a:lnTo>
                  <a:pt x="4602247" y="3514966"/>
                </a:lnTo>
                <a:lnTo>
                  <a:pt x="0" y="3514966"/>
                </a:lnTo>
                <a:lnTo>
                  <a:pt x="0" y="0"/>
                </a:lnTo>
                <a:close/>
              </a:path>
            </a:pathLst>
          </a:custGeom>
          <a:blipFill>
            <a:blip r:embed="rId11"/>
            <a:stretch>
              <a:fillRect l="0" t="0" r="0" b="0"/>
            </a:stretch>
          </a:blipFill>
        </p:spPr>
      </p:sp>
      <p:sp>
        <p:nvSpPr>
          <p:cNvPr name="TextBox 9" id="9"/>
          <p:cNvSpPr txBox="true"/>
          <p:nvPr/>
        </p:nvSpPr>
        <p:spPr>
          <a:xfrm rot="0">
            <a:off x="2547200" y="3898006"/>
            <a:ext cx="13126749" cy="3658349"/>
          </a:xfrm>
          <a:prstGeom prst="rect">
            <a:avLst/>
          </a:prstGeom>
        </p:spPr>
        <p:txBody>
          <a:bodyPr anchor="t" rtlCol="false" tIns="0" lIns="0" bIns="0" rIns="0">
            <a:spAutoFit/>
          </a:bodyPr>
          <a:lstStyle/>
          <a:p>
            <a:pPr algn="ctr">
              <a:lnSpc>
                <a:spcPts val="14665"/>
              </a:lnSpc>
            </a:pPr>
            <a:r>
              <a:rPr lang="en-US" sz="10475">
                <a:solidFill>
                  <a:srgbClr val="FFFFFF"/>
                </a:solidFill>
                <a:latin typeface="Neue Machina Ultra-Bold"/>
              </a:rPr>
              <a:t>Prototype Design Pattern</a:t>
            </a:r>
          </a:p>
        </p:txBody>
      </p:sp>
      <p:sp>
        <p:nvSpPr>
          <p:cNvPr name="TextBox 10" id="10"/>
          <p:cNvSpPr txBox="true"/>
          <p:nvPr/>
        </p:nvSpPr>
        <p:spPr>
          <a:xfrm rot="0">
            <a:off x="581569" y="1048121"/>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Bold"/>
              </a:rPr>
              <a:t>Lập trình hướng đối tượng</a:t>
            </a:r>
          </a:p>
        </p:txBody>
      </p:sp>
      <p:sp>
        <p:nvSpPr>
          <p:cNvPr name="Freeform 11" id="11"/>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12" id="12"/>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005080" y="-10370518"/>
            <a:ext cx="16090319" cy="16090319"/>
          </a:xfrm>
          <a:custGeom>
            <a:avLst/>
            <a:gdLst/>
            <a:ahLst/>
            <a:cxnLst/>
            <a:rect r="r" b="b" t="t" l="l"/>
            <a:pathLst>
              <a:path h="16090319" w="16090319">
                <a:moveTo>
                  <a:pt x="0" y="0"/>
                </a:moveTo>
                <a:lnTo>
                  <a:pt x="16090319" y="0"/>
                </a:lnTo>
                <a:lnTo>
                  <a:pt x="16090319" y="16090319"/>
                </a:lnTo>
                <a:lnTo>
                  <a:pt x="0" y="1609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2835" y="-866979"/>
            <a:ext cx="10376835" cy="12020959"/>
            <a:chOff x="0" y="0"/>
            <a:chExt cx="1565187" cy="1813178"/>
          </a:xfrm>
        </p:grpSpPr>
        <p:sp>
          <p:nvSpPr>
            <p:cNvPr name="Freeform 5" id="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Freeform 6" id="6"/>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43607">
            <a:off x="-1707234" y="-45786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6"/>
            <a:stretch>
              <a:fillRect l="0" t="0" r="-5651" b="0"/>
            </a:stretch>
          </a:blipFill>
        </p:spPr>
      </p:sp>
      <p:sp>
        <p:nvSpPr>
          <p:cNvPr name="Freeform 8" id="8"/>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9" id="9"/>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0" id="10"/>
          <p:cNvSpPr txBox="true"/>
          <p:nvPr/>
        </p:nvSpPr>
        <p:spPr>
          <a:xfrm rot="0">
            <a:off x="7401101" y="311186"/>
            <a:ext cx="11236822" cy="12826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So Sánh </a:t>
            </a:r>
          </a:p>
        </p:txBody>
      </p:sp>
      <p:sp>
        <p:nvSpPr>
          <p:cNvPr name="TextBox 11" id="11"/>
          <p:cNvSpPr txBox="true"/>
          <p:nvPr/>
        </p:nvSpPr>
        <p:spPr>
          <a:xfrm rot="0">
            <a:off x="1028700" y="2063678"/>
            <a:ext cx="8030425" cy="1583963"/>
          </a:xfrm>
          <a:prstGeom prst="rect">
            <a:avLst/>
          </a:prstGeom>
        </p:spPr>
        <p:txBody>
          <a:bodyPr anchor="t" rtlCol="false" tIns="0" lIns="0" bIns="0" rIns="0">
            <a:spAutoFit/>
          </a:bodyPr>
          <a:lstStyle/>
          <a:p>
            <a:pPr>
              <a:lnSpc>
                <a:spcPts val="6320"/>
              </a:lnSpc>
            </a:pPr>
            <a:r>
              <a:rPr lang="en-US" sz="4514">
                <a:solidFill>
                  <a:srgbClr val="FFFFFF"/>
                </a:solidFill>
                <a:latin typeface="Neue Machina Ultra-Bold"/>
              </a:rPr>
              <a:t>Singleton Pattern:</a:t>
            </a:r>
          </a:p>
          <a:p>
            <a:pPr>
              <a:lnSpc>
                <a:spcPts val="6320"/>
              </a:lnSpc>
            </a:pPr>
          </a:p>
        </p:txBody>
      </p:sp>
      <p:sp>
        <p:nvSpPr>
          <p:cNvPr name="TextBox 12" id="12"/>
          <p:cNvSpPr txBox="true"/>
          <p:nvPr/>
        </p:nvSpPr>
        <p:spPr>
          <a:xfrm rot="0">
            <a:off x="1941018" y="3698977"/>
            <a:ext cx="4993395" cy="168890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a:solidFill>
                  <a:srgbClr val="FFFFFF"/>
                </a:solidFill>
                <a:latin typeface="Montserrat"/>
              </a:rPr>
              <a:t> Đảm bảo rằng một lớp chỉ có duy nhất một thể hiện.</a:t>
            </a:r>
          </a:p>
        </p:txBody>
      </p:sp>
      <p:sp>
        <p:nvSpPr>
          <p:cNvPr name="TextBox 13" id="13"/>
          <p:cNvSpPr txBox="true"/>
          <p:nvPr/>
        </p:nvSpPr>
        <p:spPr>
          <a:xfrm rot="0">
            <a:off x="2053941" y="6817830"/>
            <a:ext cx="5347160" cy="2260409"/>
          </a:xfrm>
          <a:prstGeom prst="rect">
            <a:avLst/>
          </a:prstGeom>
        </p:spPr>
        <p:txBody>
          <a:bodyPr anchor="t" rtlCol="false" tIns="0" lIns="0" bIns="0" rIns="0">
            <a:spAutoFit/>
          </a:bodyPr>
          <a:lstStyle/>
          <a:p>
            <a:pPr algn="l" marL="703295" indent="-351648" lvl="1">
              <a:lnSpc>
                <a:spcPts val="4560"/>
              </a:lnSpc>
              <a:buFont typeface="Arial"/>
              <a:buChar char="•"/>
            </a:pPr>
            <a:r>
              <a:rPr lang="en-US" sz="3257">
                <a:solidFill>
                  <a:srgbClr val="FFFFFF"/>
                </a:solidFill>
                <a:latin typeface="Montserrat"/>
              </a:rPr>
              <a:t>sử dụng khi chúng ta muốn chia sẻ cùng một thể hiện trên toàn ứng dụng.</a:t>
            </a:r>
          </a:p>
        </p:txBody>
      </p:sp>
      <p:grpSp>
        <p:nvGrpSpPr>
          <p:cNvPr name="Group 14" id="14"/>
          <p:cNvGrpSpPr/>
          <p:nvPr/>
        </p:nvGrpSpPr>
        <p:grpSpPr>
          <a:xfrm rot="0">
            <a:off x="9144000" y="-527636"/>
            <a:ext cx="10376835" cy="12020959"/>
            <a:chOff x="0" y="0"/>
            <a:chExt cx="1565187" cy="1813178"/>
          </a:xfrm>
        </p:grpSpPr>
        <p:sp>
          <p:nvSpPr>
            <p:cNvPr name="Freeform 15" id="1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FFFFFF">
                <a:alpha val="30980"/>
              </a:srgbClr>
            </a:solidFill>
          </p:spPr>
        </p:sp>
      </p:grpSp>
      <p:sp>
        <p:nvSpPr>
          <p:cNvPr name="TextBox 16" id="16"/>
          <p:cNvSpPr txBox="true"/>
          <p:nvPr/>
        </p:nvSpPr>
        <p:spPr>
          <a:xfrm rot="0">
            <a:off x="9755433" y="2063678"/>
            <a:ext cx="8882490" cy="783133"/>
          </a:xfrm>
          <a:prstGeom prst="rect">
            <a:avLst/>
          </a:prstGeom>
        </p:spPr>
        <p:txBody>
          <a:bodyPr anchor="t" rtlCol="false" tIns="0" lIns="0" bIns="0" rIns="0">
            <a:spAutoFit/>
          </a:bodyPr>
          <a:lstStyle/>
          <a:p>
            <a:pPr algn="l" marL="0" indent="0" lvl="0">
              <a:lnSpc>
                <a:spcPts val="6320"/>
              </a:lnSpc>
              <a:spcBef>
                <a:spcPct val="0"/>
              </a:spcBef>
            </a:pPr>
            <a:r>
              <a:rPr lang="en-US" sz="4514" strike="noStrike" u="none">
                <a:solidFill>
                  <a:srgbClr val="FFFFFF"/>
                </a:solidFill>
                <a:latin typeface="Neue Machina Ultra-Bold"/>
              </a:rPr>
              <a:t>Prototype Design Pattern:</a:t>
            </a:r>
          </a:p>
        </p:txBody>
      </p:sp>
      <p:sp>
        <p:nvSpPr>
          <p:cNvPr name="TextBox 17" id="17"/>
          <p:cNvSpPr txBox="true"/>
          <p:nvPr/>
        </p:nvSpPr>
        <p:spPr>
          <a:xfrm rot="0">
            <a:off x="11090526" y="3590492"/>
            <a:ext cx="4993395" cy="22604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Cho phép tạo ra nhiều bản sao của một đối tượng.</a:t>
            </a:r>
          </a:p>
          <a:p>
            <a:pPr algn="l">
              <a:lnSpc>
                <a:spcPts val="4560"/>
              </a:lnSpc>
              <a:spcBef>
                <a:spcPct val="0"/>
              </a:spcBef>
            </a:pPr>
          </a:p>
        </p:txBody>
      </p:sp>
      <p:sp>
        <p:nvSpPr>
          <p:cNvPr name="TextBox 18" id="18"/>
          <p:cNvSpPr txBox="true"/>
          <p:nvPr/>
        </p:nvSpPr>
        <p:spPr>
          <a:xfrm rot="0">
            <a:off x="11090526" y="6817830"/>
            <a:ext cx="4993395" cy="28319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Hữu ích khi muốn tái sử dụng và thay đổi các đối tượng tùy ý.</a:t>
            </a:r>
          </a:p>
          <a:p>
            <a:pPr algn="l">
              <a:lnSpc>
                <a:spcPts val="4560"/>
              </a:lnSpc>
              <a:spcBef>
                <a:spcPct val="0"/>
              </a:spcBef>
            </a:pPr>
          </a:p>
        </p:txBody>
      </p:sp>
      <p:sp>
        <p:nvSpPr>
          <p:cNvPr name="Freeform 19" id="1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0" id="2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005080" y="-10370518"/>
            <a:ext cx="16090319" cy="16090319"/>
          </a:xfrm>
          <a:custGeom>
            <a:avLst/>
            <a:gdLst/>
            <a:ahLst/>
            <a:cxnLst/>
            <a:rect r="r" b="b" t="t" l="l"/>
            <a:pathLst>
              <a:path h="16090319" w="16090319">
                <a:moveTo>
                  <a:pt x="0" y="0"/>
                </a:moveTo>
                <a:lnTo>
                  <a:pt x="16090319" y="0"/>
                </a:lnTo>
                <a:lnTo>
                  <a:pt x="16090319" y="16090319"/>
                </a:lnTo>
                <a:lnTo>
                  <a:pt x="0" y="1609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2835" y="-866979"/>
            <a:ext cx="10376835" cy="12020959"/>
            <a:chOff x="0" y="0"/>
            <a:chExt cx="1565187" cy="1813178"/>
          </a:xfrm>
        </p:grpSpPr>
        <p:sp>
          <p:nvSpPr>
            <p:cNvPr name="Freeform 5" id="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Freeform 6" id="6"/>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43607">
            <a:off x="-1707234" y="-45786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6"/>
            <a:stretch>
              <a:fillRect l="0" t="0" r="-5651" b="0"/>
            </a:stretch>
          </a:blipFill>
        </p:spPr>
      </p:sp>
      <p:sp>
        <p:nvSpPr>
          <p:cNvPr name="Freeform 8" id="8"/>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9" id="9"/>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0" id="10"/>
          <p:cNvSpPr txBox="true"/>
          <p:nvPr/>
        </p:nvSpPr>
        <p:spPr>
          <a:xfrm rot="0">
            <a:off x="7401101" y="311186"/>
            <a:ext cx="11236822" cy="12826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So Sánh </a:t>
            </a:r>
          </a:p>
        </p:txBody>
      </p:sp>
      <p:sp>
        <p:nvSpPr>
          <p:cNvPr name="TextBox 11" id="11"/>
          <p:cNvSpPr txBox="true"/>
          <p:nvPr/>
        </p:nvSpPr>
        <p:spPr>
          <a:xfrm rot="0">
            <a:off x="1725008" y="2063678"/>
            <a:ext cx="8030425" cy="1583963"/>
          </a:xfrm>
          <a:prstGeom prst="rect">
            <a:avLst/>
          </a:prstGeom>
        </p:spPr>
        <p:txBody>
          <a:bodyPr anchor="t" rtlCol="false" tIns="0" lIns="0" bIns="0" rIns="0">
            <a:spAutoFit/>
          </a:bodyPr>
          <a:lstStyle/>
          <a:p>
            <a:pPr>
              <a:lnSpc>
                <a:spcPts val="6320"/>
              </a:lnSpc>
            </a:pPr>
            <a:r>
              <a:rPr lang="en-US" sz="4514">
                <a:solidFill>
                  <a:srgbClr val="FFFFFF"/>
                </a:solidFill>
                <a:latin typeface="Neue Machina Ultra-Bold"/>
              </a:rPr>
              <a:t>Builder Pattern:</a:t>
            </a:r>
          </a:p>
          <a:p>
            <a:pPr>
              <a:lnSpc>
                <a:spcPts val="6320"/>
              </a:lnSpc>
            </a:pPr>
          </a:p>
        </p:txBody>
      </p:sp>
      <p:sp>
        <p:nvSpPr>
          <p:cNvPr name="TextBox 12" id="12"/>
          <p:cNvSpPr txBox="true"/>
          <p:nvPr/>
        </p:nvSpPr>
        <p:spPr>
          <a:xfrm rot="0">
            <a:off x="1941018" y="3698977"/>
            <a:ext cx="4993395" cy="168890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a:solidFill>
                  <a:srgbClr val="FFFFFF"/>
                </a:solidFill>
                <a:latin typeface="Montserrat"/>
              </a:rPr>
              <a:t>Xây dựng các đối tượng phức tạp bước từng bước</a:t>
            </a:r>
          </a:p>
        </p:txBody>
      </p:sp>
      <p:sp>
        <p:nvSpPr>
          <p:cNvPr name="TextBox 13" id="13"/>
          <p:cNvSpPr txBox="true"/>
          <p:nvPr/>
        </p:nvSpPr>
        <p:spPr>
          <a:xfrm rot="0">
            <a:off x="1941018" y="6340387"/>
            <a:ext cx="4993395" cy="2260409"/>
          </a:xfrm>
          <a:prstGeom prst="rect">
            <a:avLst/>
          </a:prstGeom>
        </p:spPr>
        <p:txBody>
          <a:bodyPr anchor="t" rtlCol="false" tIns="0" lIns="0" bIns="0" rIns="0">
            <a:spAutoFit/>
          </a:bodyPr>
          <a:lstStyle/>
          <a:p>
            <a:pPr algn="l" marL="703295" indent="-351648" lvl="1">
              <a:lnSpc>
                <a:spcPts val="4560"/>
              </a:lnSpc>
              <a:buFont typeface="Arial"/>
              <a:buChar char="•"/>
            </a:pPr>
            <a:r>
              <a:rPr lang="en-US" sz="3257">
                <a:solidFill>
                  <a:srgbClr val="FFFFFF"/>
                </a:solidFill>
                <a:latin typeface="Montserrat"/>
              </a:rPr>
              <a:t>Sử dụng khi chúng ta muốn xây dựng đối tượng theo từng bước một</a:t>
            </a:r>
          </a:p>
        </p:txBody>
      </p:sp>
      <p:grpSp>
        <p:nvGrpSpPr>
          <p:cNvPr name="Group 14" id="14"/>
          <p:cNvGrpSpPr/>
          <p:nvPr/>
        </p:nvGrpSpPr>
        <p:grpSpPr>
          <a:xfrm rot="0">
            <a:off x="9144000" y="-527636"/>
            <a:ext cx="10376835" cy="12020959"/>
            <a:chOff x="0" y="0"/>
            <a:chExt cx="1565187" cy="1813178"/>
          </a:xfrm>
        </p:grpSpPr>
        <p:sp>
          <p:nvSpPr>
            <p:cNvPr name="Freeform 15" id="1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FFFFFF">
                <a:alpha val="30980"/>
              </a:srgbClr>
            </a:solidFill>
          </p:spPr>
        </p:sp>
      </p:grpSp>
      <p:sp>
        <p:nvSpPr>
          <p:cNvPr name="TextBox 16" id="16"/>
          <p:cNvSpPr txBox="true"/>
          <p:nvPr/>
        </p:nvSpPr>
        <p:spPr>
          <a:xfrm rot="0">
            <a:off x="9755433" y="2063678"/>
            <a:ext cx="8882490" cy="783133"/>
          </a:xfrm>
          <a:prstGeom prst="rect">
            <a:avLst/>
          </a:prstGeom>
        </p:spPr>
        <p:txBody>
          <a:bodyPr anchor="t" rtlCol="false" tIns="0" lIns="0" bIns="0" rIns="0">
            <a:spAutoFit/>
          </a:bodyPr>
          <a:lstStyle/>
          <a:p>
            <a:pPr algn="l" marL="0" indent="0" lvl="0">
              <a:lnSpc>
                <a:spcPts val="6320"/>
              </a:lnSpc>
              <a:spcBef>
                <a:spcPct val="0"/>
              </a:spcBef>
            </a:pPr>
            <a:r>
              <a:rPr lang="en-US" sz="4514" strike="noStrike" u="none">
                <a:solidFill>
                  <a:srgbClr val="FFFFFF"/>
                </a:solidFill>
                <a:latin typeface="Neue Machina Ultra-Bold"/>
              </a:rPr>
              <a:t>Prototype Design Pattern:</a:t>
            </a:r>
          </a:p>
        </p:txBody>
      </p:sp>
      <p:sp>
        <p:nvSpPr>
          <p:cNvPr name="TextBox 17" id="17"/>
          <p:cNvSpPr txBox="true"/>
          <p:nvPr/>
        </p:nvSpPr>
        <p:spPr>
          <a:xfrm rot="0">
            <a:off x="11090526" y="3590492"/>
            <a:ext cx="4993395" cy="16889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Cho phép sao chép các đối tượng đã có</a:t>
            </a:r>
          </a:p>
          <a:p>
            <a:pPr algn="l">
              <a:lnSpc>
                <a:spcPts val="4560"/>
              </a:lnSpc>
              <a:spcBef>
                <a:spcPct val="0"/>
              </a:spcBef>
            </a:pPr>
          </a:p>
        </p:txBody>
      </p:sp>
      <p:sp>
        <p:nvSpPr>
          <p:cNvPr name="TextBox 18" id="18"/>
          <p:cNvSpPr txBox="true"/>
          <p:nvPr/>
        </p:nvSpPr>
        <p:spPr>
          <a:xfrm rot="0">
            <a:off x="11090526" y="6340387"/>
            <a:ext cx="5507516" cy="28319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Sử dụng để sao chép đối tượng đã tồn tại một cách nhanh chóng và linh hoạt.</a:t>
            </a:r>
          </a:p>
          <a:p>
            <a:pPr algn="l">
              <a:lnSpc>
                <a:spcPts val="4560"/>
              </a:lnSpc>
              <a:spcBef>
                <a:spcPct val="0"/>
              </a:spcBef>
            </a:pPr>
          </a:p>
        </p:txBody>
      </p:sp>
      <p:sp>
        <p:nvSpPr>
          <p:cNvPr name="Freeform 19" id="1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0" id="2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005080" y="-10370518"/>
            <a:ext cx="16090319" cy="16090319"/>
          </a:xfrm>
          <a:custGeom>
            <a:avLst/>
            <a:gdLst/>
            <a:ahLst/>
            <a:cxnLst/>
            <a:rect r="r" b="b" t="t" l="l"/>
            <a:pathLst>
              <a:path h="16090319" w="16090319">
                <a:moveTo>
                  <a:pt x="0" y="0"/>
                </a:moveTo>
                <a:lnTo>
                  <a:pt x="16090319" y="0"/>
                </a:lnTo>
                <a:lnTo>
                  <a:pt x="16090319" y="16090319"/>
                </a:lnTo>
                <a:lnTo>
                  <a:pt x="0" y="1609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2835" y="-866979"/>
            <a:ext cx="10376835" cy="12020959"/>
            <a:chOff x="0" y="0"/>
            <a:chExt cx="1565187" cy="1813178"/>
          </a:xfrm>
        </p:grpSpPr>
        <p:sp>
          <p:nvSpPr>
            <p:cNvPr name="Freeform 5" id="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Freeform 6" id="6"/>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43607">
            <a:off x="-1707234" y="-45786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6"/>
            <a:stretch>
              <a:fillRect l="0" t="0" r="-5651" b="0"/>
            </a:stretch>
          </a:blipFill>
        </p:spPr>
      </p:sp>
      <p:sp>
        <p:nvSpPr>
          <p:cNvPr name="Freeform 8" id="8"/>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9" id="9"/>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0" id="10"/>
          <p:cNvSpPr txBox="true"/>
          <p:nvPr/>
        </p:nvSpPr>
        <p:spPr>
          <a:xfrm rot="0">
            <a:off x="7401101" y="311186"/>
            <a:ext cx="11236822" cy="12826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So Sánh </a:t>
            </a:r>
          </a:p>
        </p:txBody>
      </p:sp>
      <p:sp>
        <p:nvSpPr>
          <p:cNvPr name="TextBox 11" id="11"/>
          <p:cNvSpPr txBox="true"/>
          <p:nvPr/>
        </p:nvSpPr>
        <p:spPr>
          <a:xfrm rot="0">
            <a:off x="757144" y="2077863"/>
            <a:ext cx="9365518" cy="2385658"/>
          </a:xfrm>
          <a:prstGeom prst="rect">
            <a:avLst/>
          </a:prstGeom>
        </p:spPr>
        <p:txBody>
          <a:bodyPr anchor="t" rtlCol="false" tIns="0" lIns="0" bIns="0" rIns="0">
            <a:spAutoFit/>
          </a:bodyPr>
          <a:lstStyle/>
          <a:p>
            <a:pPr>
              <a:lnSpc>
                <a:spcPts val="6320"/>
              </a:lnSpc>
            </a:pPr>
            <a:r>
              <a:rPr lang="en-US" sz="4514">
                <a:solidFill>
                  <a:srgbClr val="FFFFFF"/>
                </a:solidFill>
                <a:latin typeface="Neue Machina Ultra-Bold"/>
              </a:rPr>
              <a:t>Abstract Factory Pattern:</a:t>
            </a:r>
          </a:p>
          <a:p>
            <a:pPr>
              <a:lnSpc>
                <a:spcPts val="6320"/>
              </a:lnSpc>
            </a:pPr>
          </a:p>
          <a:p>
            <a:pPr>
              <a:lnSpc>
                <a:spcPts val="6320"/>
              </a:lnSpc>
            </a:pPr>
          </a:p>
        </p:txBody>
      </p:sp>
      <p:sp>
        <p:nvSpPr>
          <p:cNvPr name="TextBox 12" id="12"/>
          <p:cNvSpPr txBox="true"/>
          <p:nvPr/>
        </p:nvSpPr>
        <p:spPr>
          <a:xfrm rot="0">
            <a:off x="1941018" y="3698977"/>
            <a:ext cx="4993395" cy="226040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a:solidFill>
                  <a:srgbClr val="FFFFFF"/>
                </a:solidFill>
                <a:latin typeface="Montserrat"/>
              </a:rPr>
              <a:t>Cung cấp một giao diện để tạo ra một họ các đối tượng có liên quan</a:t>
            </a:r>
          </a:p>
        </p:txBody>
      </p:sp>
      <p:sp>
        <p:nvSpPr>
          <p:cNvPr name="TextBox 13" id="13"/>
          <p:cNvSpPr txBox="true"/>
          <p:nvPr/>
        </p:nvSpPr>
        <p:spPr>
          <a:xfrm rot="0">
            <a:off x="1941018" y="6340387"/>
            <a:ext cx="4993395" cy="1688909"/>
          </a:xfrm>
          <a:prstGeom prst="rect">
            <a:avLst/>
          </a:prstGeom>
        </p:spPr>
        <p:txBody>
          <a:bodyPr anchor="t" rtlCol="false" tIns="0" lIns="0" bIns="0" rIns="0">
            <a:spAutoFit/>
          </a:bodyPr>
          <a:lstStyle/>
          <a:p>
            <a:pPr algn="l" marL="703295" indent="-351648" lvl="1">
              <a:lnSpc>
                <a:spcPts val="4560"/>
              </a:lnSpc>
              <a:buFont typeface="Arial"/>
              <a:buChar char="•"/>
            </a:pPr>
            <a:r>
              <a:rPr lang="en-US" sz="3257">
                <a:solidFill>
                  <a:srgbClr val="FFFFFF"/>
                </a:solidFill>
                <a:latin typeface="Montserrat"/>
              </a:rPr>
              <a:t>Sử dụng để tạo ra các đối tượng liên quan với nhau</a:t>
            </a:r>
          </a:p>
        </p:txBody>
      </p:sp>
      <p:grpSp>
        <p:nvGrpSpPr>
          <p:cNvPr name="Group 14" id="14"/>
          <p:cNvGrpSpPr/>
          <p:nvPr/>
        </p:nvGrpSpPr>
        <p:grpSpPr>
          <a:xfrm rot="0">
            <a:off x="9144000" y="-527636"/>
            <a:ext cx="10376835" cy="12020959"/>
            <a:chOff x="0" y="0"/>
            <a:chExt cx="1565187" cy="1813178"/>
          </a:xfrm>
        </p:grpSpPr>
        <p:sp>
          <p:nvSpPr>
            <p:cNvPr name="Freeform 15" id="1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FFFFFF">
                <a:alpha val="30980"/>
              </a:srgbClr>
            </a:solidFill>
          </p:spPr>
        </p:sp>
      </p:grpSp>
      <p:sp>
        <p:nvSpPr>
          <p:cNvPr name="TextBox 16" id="16"/>
          <p:cNvSpPr txBox="true"/>
          <p:nvPr/>
        </p:nvSpPr>
        <p:spPr>
          <a:xfrm rot="0">
            <a:off x="9755433" y="2063678"/>
            <a:ext cx="8882490" cy="783133"/>
          </a:xfrm>
          <a:prstGeom prst="rect">
            <a:avLst/>
          </a:prstGeom>
        </p:spPr>
        <p:txBody>
          <a:bodyPr anchor="t" rtlCol="false" tIns="0" lIns="0" bIns="0" rIns="0">
            <a:spAutoFit/>
          </a:bodyPr>
          <a:lstStyle/>
          <a:p>
            <a:pPr algn="l" marL="0" indent="0" lvl="0">
              <a:lnSpc>
                <a:spcPts val="6320"/>
              </a:lnSpc>
              <a:spcBef>
                <a:spcPct val="0"/>
              </a:spcBef>
            </a:pPr>
            <a:r>
              <a:rPr lang="en-US" sz="4514" strike="noStrike" u="none">
                <a:solidFill>
                  <a:srgbClr val="FFFFFF"/>
                </a:solidFill>
                <a:latin typeface="Neue Machina Ultra-Bold"/>
              </a:rPr>
              <a:t>Prototype Design Pattern:</a:t>
            </a:r>
          </a:p>
        </p:txBody>
      </p:sp>
      <p:sp>
        <p:nvSpPr>
          <p:cNvPr name="TextBox 17" id="17"/>
          <p:cNvSpPr txBox="true"/>
          <p:nvPr/>
        </p:nvSpPr>
        <p:spPr>
          <a:xfrm rot="0">
            <a:off x="11090526" y="3590492"/>
            <a:ext cx="4993395" cy="22604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Tập trung vào việc sao chép các đối tượng.</a:t>
            </a:r>
          </a:p>
          <a:p>
            <a:pPr algn="l">
              <a:lnSpc>
                <a:spcPts val="4560"/>
              </a:lnSpc>
              <a:spcBef>
                <a:spcPct val="0"/>
              </a:spcBef>
            </a:pPr>
          </a:p>
        </p:txBody>
      </p:sp>
      <p:sp>
        <p:nvSpPr>
          <p:cNvPr name="TextBox 18" id="18"/>
          <p:cNvSpPr txBox="true"/>
          <p:nvPr/>
        </p:nvSpPr>
        <p:spPr>
          <a:xfrm rot="0">
            <a:off x="11090526" y="6340387"/>
            <a:ext cx="5507516" cy="22604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Giúp tạo mới các đối tượng một cách linh hoạt và hiệu quả.</a:t>
            </a:r>
          </a:p>
          <a:p>
            <a:pPr algn="l">
              <a:lnSpc>
                <a:spcPts val="4560"/>
              </a:lnSpc>
              <a:spcBef>
                <a:spcPct val="0"/>
              </a:spcBef>
            </a:pPr>
          </a:p>
        </p:txBody>
      </p:sp>
      <p:sp>
        <p:nvSpPr>
          <p:cNvPr name="Freeform 19" id="1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0" id="2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005080" y="-10370518"/>
            <a:ext cx="16090319" cy="16090319"/>
          </a:xfrm>
          <a:custGeom>
            <a:avLst/>
            <a:gdLst/>
            <a:ahLst/>
            <a:cxnLst/>
            <a:rect r="r" b="b" t="t" l="l"/>
            <a:pathLst>
              <a:path h="16090319" w="16090319">
                <a:moveTo>
                  <a:pt x="0" y="0"/>
                </a:moveTo>
                <a:lnTo>
                  <a:pt x="16090319" y="0"/>
                </a:lnTo>
                <a:lnTo>
                  <a:pt x="16090319" y="16090319"/>
                </a:lnTo>
                <a:lnTo>
                  <a:pt x="0" y="1609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2835" y="-866979"/>
            <a:ext cx="10376835" cy="12020959"/>
            <a:chOff x="0" y="0"/>
            <a:chExt cx="1565187" cy="1813178"/>
          </a:xfrm>
        </p:grpSpPr>
        <p:sp>
          <p:nvSpPr>
            <p:cNvPr name="Freeform 5" id="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Freeform 6" id="6"/>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43607">
            <a:off x="-1707234" y="-45786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6"/>
            <a:stretch>
              <a:fillRect l="0" t="0" r="-5651" b="0"/>
            </a:stretch>
          </a:blipFill>
        </p:spPr>
      </p:sp>
      <p:sp>
        <p:nvSpPr>
          <p:cNvPr name="Freeform 8" id="8"/>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9" id="9"/>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0" id="10"/>
          <p:cNvSpPr txBox="true"/>
          <p:nvPr/>
        </p:nvSpPr>
        <p:spPr>
          <a:xfrm rot="0">
            <a:off x="7401101" y="311186"/>
            <a:ext cx="11236822" cy="12826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So Sánh </a:t>
            </a:r>
          </a:p>
        </p:txBody>
      </p:sp>
      <p:sp>
        <p:nvSpPr>
          <p:cNvPr name="TextBox 11" id="11"/>
          <p:cNvSpPr txBox="true"/>
          <p:nvPr/>
        </p:nvSpPr>
        <p:spPr>
          <a:xfrm rot="0">
            <a:off x="1028700" y="2064543"/>
            <a:ext cx="9365518" cy="782268"/>
          </a:xfrm>
          <a:prstGeom prst="rect">
            <a:avLst/>
          </a:prstGeom>
        </p:spPr>
        <p:txBody>
          <a:bodyPr anchor="t" rtlCol="false" tIns="0" lIns="0" bIns="0" rIns="0">
            <a:spAutoFit/>
          </a:bodyPr>
          <a:lstStyle/>
          <a:p>
            <a:pPr>
              <a:lnSpc>
                <a:spcPts val="6320"/>
              </a:lnSpc>
            </a:pPr>
            <a:r>
              <a:rPr lang="en-US" sz="4514">
                <a:solidFill>
                  <a:srgbClr val="FFFFFF"/>
                </a:solidFill>
                <a:latin typeface="Neue Machina Ultra-Bold"/>
              </a:rPr>
              <a:t>Singleton</a:t>
            </a:r>
          </a:p>
        </p:txBody>
      </p:sp>
      <p:sp>
        <p:nvSpPr>
          <p:cNvPr name="TextBox 12" id="12"/>
          <p:cNvSpPr txBox="true"/>
          <p:nvPr/>
        </p:nvSpPr>
        <p:spPr>
          <a:xfrm rot="0">
            <a:off x="1941018" y="3698977"/>
            <a:ext cx="4993395" cy="226040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a:solidFill>
                  <a:srgbClr val="FFFFFF"/>
                </a:solidFill>
                <a:latin typeface="Montserrat"/>
              </a:rPr>
              <a:t>Một lớp chỉ có một thể hiện duy nhất trong toàn ứng dụng</a:t>
            </a:r>
          </a:p>
        </p:txBody>
      </p:sp>
      <p:sp>
        <p:nvSpPr>
          <p:cNvPr name="TextBox 13" id="13"/>
          <p:cNvSpPr txBox="true"/>
          <p:nvPr/>
        </p:nvSpPr>
        <p:spPr>
          <a:xfrm rot="0">
            <a:off x="1941018" y="6340387"/>
            <a:ext cx="4993395" cy="1688909"/>
          </a:xfrm>
          <a:prstGeom prst="rect">
            <a:avLst/>
          </a:prstGeom>
        </p:spPr>
        <p:txBody>
          <a:bodyPr anchor="t" rtlCol="false" tIns="0" lIns="0" bIns="0" rIns="0">
            <a:spAutoFit/>
          </a:bodyPr>
          <a:lstStyle/>
          <a:p>
            <a:pPr algn="l" marL="703295" indent="-351648" lvl="1">
              <a:lnSpc>
                <a:spcPts val="4560"/>
              </a:lnSpc>
              <a:buFont typeface="Arial"/>
              <a:buChar char="•"/>
            </a:pPr>
            <a:r>
              <a:rPr lang="en-US" sz="3257">
                <a:solidFill>
                  <a:srgbClr val="FFFFFF"/>
                </a:solidFill>
                <a:latin typeface="Montserrat"/>
              </a:rPr>
              <a:t>Sử dụng khi cần chia sẻ cùng một thể hiện</a:t>
            </a:r>
          </a:p>
        </p:txBody>
      </p:sp>
      <p:grpSp>
        <p:nvGrpSpPr>
          <p:cNvPr name="Group 14" id="14"/>
          <p:cNvGrpSpPr/>
          <p:nvPr/>
        </p:nvGrpSpPr>
        <p:grpSpPr>
          <a:xfrm rot="0">
            <a:off x="9144000" y="-527636"/>
            <a:ext cx="10376835" cy="12020959"/>
            <a:chOff x="0" y="0"/>
            <a:chExt cx="1565187" cy="1813178"/>
          </a:xfrm>
        </p:grpSpPr>
        <p:sp>
          <p:nvSpPr>
            <p:cNvPr name="Freeform 15" id="1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FFFFFF">
                <a:alpha val="30980"/>
              </a:srgbClr>
            </a:solidFill>
          </p:spPr>
        </p:sp>
      </p:grpSp>
      <p:sp>
        <p:nvSpPr>
          <p:cNvPr name="TextBox 16" id="16"/>
          <p:cNvSpPr txBox="true"/>
          <p:nvPr/>
        </p:nvSpPr>
        <p:spPr>
          <a:xfrm rot="0">
            <a:off x="9755433" y="2063678"/>
            <a:ext cx="8882490" cy="783133"/>
          </a:xfrm>
          <a:prstGeom prst="rect">
            <a:avLst/>
          </a:prstGeom>
        </p:spPr>
        <p:txBody>
          <a:bodyPr anchor="t" rtlCol="false" tIns="0" lIns="0" bIns="0" rIns="0">
            <a:spAutoFit/>
          </a:bodyPr>
          <a:lstStyle/>
          <a:p>
            <a:pPr algn="l" marL="0" indent="0" lvl="0">
              <a:lnSpc>
                <a:spcPts val="6320"/>
              </a:lnSpc>
              <a:spcBef>
                <a:spcPct val="0"/>
              </a:spcBef>
            </a:pPr>
            <a:r>
              <a:rPr lang="en-US" sz="4514" strike="noStrike" u="none">
                <a:solidFill>
                  <a:srgbClr val="FFFFFF"/>
                </a:solidFill>
                <a:latin typeface="Neue Machina Ultra-Bold"/>
              </a:rPr>
              <a:t>Prototype Design Pattern:</a:t>
            </a:r>
          </a:p>
        </p:txBody>
      </p:sp>
      <p:sp>
        <p:nvSpPr>
          <p:cNvPr name="TextBox 17" id="17"/>
          <p:cNvSpPr txBox="true"/>
          <p:nvPr/>
        </p:nvSpPr>
        <p:spPr>
          <a:xfrm rot="0">
            <a:off x="11090526" y="3590492"/>
            <a:ext cx="4993395" cy="22604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Cho phép tạo ra nhiều bản sao của một đối tượng</a:t>
            </a:r>
          </a:p>
          <a:p>
            <a:pPr algn="l">
              <a:lnSpc>
                <a:spcPts val="4560"/>
              </a:lnSpc>
              <a:spcBef>
                <a:spcPct val="0"/>
              </a:spcBef>
            </a:pPr>
          </a:p>
        </p:txBody>
      </p:sp>
      <p:sp>
        <p:nvSpPr>
          <p:cNvPr name="TextBox 18" id="18"/>
          <p:cNvSpPr txBox="true"/>
          <p:nvPr/>
        </p:nvSpPr>
        <p:spPr>
          <a:xfrm rot="0">
            <a:off x="11090526" y="6340387"/>
            <a:ext cx="5507516" cy="22604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Sử dụng để tái sử dụng và tạo mới các đối tượng linh hoạt</a:t>
            </a:r>
          </a:p>
          <a:p>
            <a:pPr algn="l">
              <a:lnSpc>
                <a:spcPts val="4560"/>
              </a:lnSpc>
              <a:spcBef>
                <a:spcPct val="0"/>
              </a:spcBef>
            </a:pPr>
          </a:p>
        </p:txBody>
      </p:sp>
      <p:sp>
        <p:nvSpPr>
          <p:cNvPr name="Freeform 19" id="1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0" id="2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6" id="16"/>
          <p:cNvSpPr txBox="true"/>
          <p:nvPr/>
        </p:nvSpPr>
        <p:spPr>
          <a:xfrm rot="0">
            <a:off x="1028700" y="1236217"/>
            <a:ext cx="11672740" cy="12780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Các thành phần chính</a:t>
            </a:r>
          </a:p>
        </p:txBody>
      </p:sp>
      <p:sp>
        <p:nvSpPr>
          <p:cNvPr name="TextBox 17" id="17"/>
          <p:cNvSpPr txBox="true"/>
          <p:nvPr/>
        </p:nvSpPr>
        <p:spPr>
          <a:xfrm rot="0">
            <a:off x="1370371" y="3741078"/>
            <a:ext cx="2598564" cy="989532"/>
          </a:xfrm>
          <a:prstGeom prst="rect">
            <a:avLst/>
          </a:prstGeom>
        </p:spPr>
        <p:txBody>
          <a:bodyPr anchor="t" rtlCol="false" tIns="0" lIns="0" bIns="0" rIns="0">
            <a:spAutoFit/>
          </a:bodyPr>
          <a:lstStyle/>
          <a:p>
            <a:pPr>
              <a:lnSpc>
                <a:spcPts val="8052"/>
              </a:lnSpc>
            </a:pPr>
            <a:r>
              <a:rPr lang="en-US" sz="5751">
                <a:solidFill>
                  <a:srgbClr val="FFFFFF"/>
                </a:solidFill>
                <a:latin typeface="Neue Machina Ultra-Bold"/>
              </a:rPr>
              <a:t>Q1</a:t>
            </a:r>
          </a:p>
        </p:txBody>
      </p:sp>
      <p:sp>
        <p:nvSpPr>
          <p:cNvPr name="TextBox 18" id="18"/>
          <p:cNvSpPr txBox="true"/>
          <p:nvPr/>
        </p:nvSpPr>
        <p:spPr>
          <a:xfrm rot="0">
            <a:off x="2074504" y="5116195"/>
            <a:ext cx="2198896" cy="2066942"/>
          </a:xfrm>
          <a:prstGeom prst="rect">
            <a:avLst/>
          </a:prstGeom>
        </p:spPr>
        <p:txBody>
          <a:bodyPr anchor="t" rtlCol="false" tIns="0" lIns="0" bIns="0" rIns="0">
            <a:spAutoFit/>
          </a:bodyPr>
          <a:lstStyle/>
          <a:p>
            <a:pPr>
              <a:lnSpc>
                <a:spcPts val="4199"/>
              </a:lnSpc>
            </a:pPr>
            <a:r>
              <a:rPr lang="en-US" sz="2999">
                <a:solidFill>
                  <a:srgbClr val="FFFFFF"/>
                </a:solidFill>
                <a:latin typeface="Montserrat"/>
              </a:rPr>
              <a:t>Prototype Interface/ Abstract class</a:t>
            </a:r>
          </a:p>
        </p:txBody>
      </p:sp>
      <p:sp>
        <p:nvSpPr>
          <p:cNvPr name="TextBox 19" id="19"/>
          <p:cNvSpPr txBox="true"/>
          <p:nvPr/>
        </p:nvSpPr>
        <p:spPr>
          <a:xfrm rot="0">
            <a:off x="6567500" y="3741078"/>
            <a:ext cx="2598564" cy="989532"/>
          </a:xfrm>
          <a:prstGeom prst="rect">
            <a:avLst/>
          </a:prstGeom>
        </p:spPr>
        <p:txBody>
          <a:bodyPr anchor="t" rtlCol="false" tIns="0" lIns="0" bIns="0" rIns="0">
            <a:spAutoFit/>
          </a:bodyPr>
          <a:lstStyle/>
          <a:p>
            <a:pPr>
              <a:lnSpc>
                <a:spcPts val="8052"/>
              </a:lnSpc>
            </a:pPr>
            <a:r>
              <a:rPr lang="en-US" sz="5751">
                <a:solidFill>
                  <a:srgbClr val="FFFFFF"/>
                </a:solidFill>
                <a:latin typeface="Neue Machina Ultra-Bold"/>
              </a:rPr>
              <a:t>Q2</a:t>
            </a:r>
          </a:p>
        </p:txBody>
      </p:sp>
      <p:sp>
        <p:nvSpPr>
          <p:cNvPr name="TextBox 20" id="20"/>
          <p:cNvSpPr txBox="true"/>
          <p:nvPr/>
        </p:nvSpPr>
        <p:spPr>
          <a:xfrm rot="0">
            <a:off x="7109508" y="5154286"/>
            <a:ext cx="2677210" cy="1019192"/>
          </a:xfrm>
          <a:prstGeom prst="rect">
            <a:avLst/>
          </a:prstGeom>
        </p:spPr>
        <p:txBody>
          <a:bodyPr anchor="t" rtlCol="false" tIns="0" lIns="0" bIns="0" rIns="0">
            <a:spAutoFit/>
          </a:bodyPr>
          <a:lstStyle/>
          <a:p>
            <a:pPr algn="l" marL="0" indent="0" lvl="0">
              <a:lnSpc>
                <a:spcPts val="4199"/>
              </a:lnSpc>
              <a:spcBef>
                <a:spcPct val="0"/>
              </a:spcBef>
            </a:pPr>
            <a:r>
              <a:rPr lang="en-US" sz="2999" strike="noStrike" u="none">
                <a:solidFill>
                  <a:srgbClr val="FFFFFF"/>
                </a:solidFill>
                <a:latin typeface="Montserrat"/>
              </a:rPr>
              <a:t>Concrete Prototypes.</a:t>
            </a:r>
          </a:p>
        </p:txBody>
      </p:sp>
      <p:sp>
        <p:nvSpPr>
          <p:cNvPr name="TextBox 21" id="21"/>
          <p:cNvSpPr txBox="true"/>
          <p:nvPr/>
        </p:nvSpPr>
        <p:spPr>
          <a:xfrm rot="0">
            <a:off x="13090754" y="5332226"/>
            <a:ext cx="3670257" cy="495317"/>
          </a:xfrm>
          <a:prstGeom prst="rect">
            <a:avLst/>
          </a:prstGeom>
        </p:spPr>
        <p:txBody>
          <a:bodyPr anchor="t" rtlCol="false" tIns="0" lIns="0" bIns="0" rIns="0">
            <a:spAutoFit/>
          </a:bodyPr>
          <a:lstStyle/>
          <a:p>
            <a:pPr algn="l" marL="0" indent="0" lvl="0">
              <a:lnSpc>
                <a:spcPts val="4199"/>
              </a:lnSpc>
              <a:spcBef>
                <a:spcPct val="0"/>
              </a:spcBef>
            </a:pPr>
            <a:r>
              <a:rPr lang="en-US" sz="2999" strike="noStrike" u="none">
                <a:solidFill>
                  <a:srgbClr val="FFFFFF"/>
                </a:solidFill>
                <a:latin typeface="Montserrat"/>
              </a:rPr>
              <a:t>Client</a:t>
            </a:r>
          </a:p>
        </p:txBody>
      </p:sp>
      <p:sp>
        <p:nvSpPr>
          <p:cNvPr name="TextBox 22" id="22"/>
          <p:cNvSpPr txBox="true"/>
          <p:nvPr/>
        </p:nvSpPr>
        <p:spPr>
          <a:xfrm rot="0">
            <a:off x="11951104" y="3741078"/>
            <a:ext cx="2598564" cy="989532"/>
          </a:xfrm>
          <a:prstGeom prst="rect">
            <a:avLst/>
          </a:prstGeom>
        </p:spPr>
        <p:txBody>
          <a:bodyPr anchor="t" rtlCol="false" tIns="0" lIns="0" bIns="0" rIns="0">
            <a:spAutoFit/>
          </a:bodyPr>
          <a:lstStyle/>
          <a:p>
            <a:pPr>
              <a:lnSpc>
                <a:spcPts val="8052"/>
              </a:lnSpc>
            </a:pPr>
            <a:r>
              <a:rPr lang="en-US" sz="5751">
                <a:solidFill>
                  <a:srgbClr val="FFFFFF"/>
                </a:solidFill>
                <a:latin typeface="Neue Machina Ultra-Bold"/>
              </a:rPr>
              <a:t>Q3</a:t>
            </a:r>
          </a:p>
        </p:txBody>
      </p:sp>
      <p:sp>
        <p:nvSpPr>
          <p:cNvPr name="Freeform 23" id="23"/>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4" id="24"/>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962486" y="-958918"/>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4415841" y="3539494"/>
            <a:ext cx="9162535" cy="1125554"/>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strike="noStrike" u="none">
                <a:solidFill>
                  <a:srgbClr val="FFFFFF"/>
                </a:solidFill>
                <a:latin typeface="Montserrat"/>
              </a:rPr>
              <a:t> Là giao diện hoặc lớp trừu tượng trong Prototype Design Pattern.</a:t>
            </a:r>
          </a:p>
        </p:txBody>
      </p:sp>
      <p:sp>
        <p:nvSpPr>
          <p:cNvPr name="TextBox 7" id="7"/>
          <p:cNvSpPr txBox="true"/>
          <p:nvPr/>
        </p:nvSpPr>
        <p:spPr>
          <a:xfrm rot="0">
            <a:off x="2783561" y="1701783"/>
            <a:ext cx="13400533" cy="951875"/>
          </a:xfrm>
          <a:prstGeom prst="rect">
            <a:avLst/>
          </a:prstGeom>
        </p:spPr>
        <p:txBody>
          <a:bodyPr anchor="t" rtlCol="false" tIns="0" lIns="0" bIns="0" rIns="0">
            <a:spAutoFit/>
          </a:bodyPr>
          <a:lstStyle/>
          <a:p>
            <a:pPr algn="l" marL="0" indent="0" lvl="0">
              <a:lnSpc>
                <a:spcPts val="7832"/>
              </a:lnSpc>
              <a:spcBef>
                <a:spcPct val="0"/>
              </a:spcBef>
            </a:pPr>
            <a:r>
              <a:rPr lang="en-US" sz="5594">
                <a:solidFill>
                  <a:srgbClr val="FFFFFF"/>
                </a:solidFill>
                <a:latin typeface="Montserrat Ultra-Bold"/>
              </a:rPr>
              <a:t>Prototype Interface/ Abstract class</a:t>
            </a:r>
          </a:p>
        </p:txBody>
      </p:sp>
      <p:sp>
        <p:nvSpPr>
          <p:cNvPr name="TextBox 8" id="8"/>
          <p:cNvSpPr txBox="true"/>
          <p:nvPr/>
        </p:nvSpPr>
        <p:spPr>
          <a:xfrm rot="0">
            <a:off x="4360756" y="5260422"/>
            <a:ext cx="9566487" cy="1125554"/>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a:solidFill>
                  <a:srgbClr val="FFFFFF"/>
                </a:solidFill>
                <a:latin typeface="Montserrat"/>
              </a:rPr>
              <a:t>Đại diện cho các đối tượng cần được sao chép và định nghĩa phương thức "clone" .</a:t>
            </a:r>
          </a:p>
        </p:txBody>
      </p:sp>
      <p:sp>
        <p:nvSpPr>
          <p:cNvPr name="TextBox 9" id="9"/>
          <p:cNvSpPr txBox="true"/>
          <p:nvPr/>
        </p:nvSpPr>
        <p:spPr>
          <a:xfrm rot="0">
            <a:off x="4360756" y="6981601"/>
            <a:ext cx="9566487" cy="227669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 Thành phần này không chứa mã cụ thể của sao chép, điều này giúp giữ cho quá trình sao chép linh hoạt hơn.</a:t>
            </a:r>
          </a:p>
          <a:p>
            <a:pPr algn="l">
              <a:lnSpc>
                <a:spcPts val="4560"/>
              </a:lnSpc>
              <a:spcBef>
                <a:spcPct val="0"/>
              </a:spcBef>
            </a:pPr>
          </a:p>
        </p:txBody>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8"/>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962486" y="-958918"/>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3900112" y="3106477"/>
            <a:ext cx="11329186" cy="1688909"/>
          </a:xfrm>
          <a:prstGeom prst="rect">
            <a:avLst/>
          </a:prstGeom>
        </p:spPr>
        <p:txBody>
          <a:bodyPr anchor="t" rtlCol="false" tIns="0" lIns="0" bIns="0" rIns="0">
            <a:spAutoFit/>
          </a:bodyPr>
          <a:lstStyle/>
          <a:p>
            <a:pPr algn="just" marL="703295" indent="-351648" lvl="1">
              <a:lnSpc>
                <a:spcPts val="4560"/>
              </a:lnSpc>
              <a:spcBef>
                <a:spcPct val="0"/>
              </a:spcBef>
              <a:buFont typeface="Arial"/>
              <a:buChar char="•"/>
            </a:pPr>
            <a:r>
              <a:rPr lang="en-US" sz="3257">
                <a:solidFill>
                  <a:srgbClr val="FFFFFF"/>
                </a:solidFill>
                <a:latin typeface="Montserrat"/>
              </a:rPr>
              <a:t>Là các lớp cụ thể trong Prototype Design Pattern, được hiện thực từ Prototype Interface hoặc kế thừa từ lớp trừu tượng Prototype Abstract class</a:t>
            </a:r>
          </a:p>
        </p:txBody>
      </p:sp>
      <p:sp>
        <p:nvSpPr>
          <p:cNvPr name="TextBox 7" id="7"/>
          <p:cNvSpPr txBox="true"/>
          <p:nvPr/>
        </p:nvSpPr>
        <p:spPr>
          <a:xfrm rot="0">
            <a:off x="3077344" y="1701783"/>
            <a:ext cx="13400533" cy="951875"/>
          </a:xfrm>
          <a:prstGeom prst="rect">
            <a:avLst/>
          </a:prstGeom>
        </p:spPr>
        <p:txBody>
          <a:bodyPr anchor="t" rtlCol="false" tIns="0" lIns="0" bIns="0" rIns="0">
            <a:spAutoFit/>
          </a:bodyPr>
          <a:lstStyle/>
          <a:p>
            <a:pPr algn="l" marL="0" indent="0" lvl="0">
              <a:lnSpc>
                <a:spcPts val="7832"/>
              </a:lnSpc>
              <a:spcBef>
                <a:spcPct val="0"/>
              </a:spcBef>
            </a:pPr>
            <a:r>
              <a:rPr lang="en-US" sz="5594">
                <a:solidFill>
                  <a:srgbClr val="FFFFFF"/>
                </a:solidFill>
                <a:latin typeface="Montserrat Ultra-Bold"/>
              </a:rPr>
              <a:t>Concrete Prototypes</a:t>
            </a:r>
          </a:p>
        </p:txBody>
      </p:sp>
      <p:sp>
        <p:nvSpPr>
          <p:cNvPr name="TextBox 8" id="8"/>
          <p:cNvSpPr txBox="true"/>
          <p:nvPr/>
        </p:nvSpPr>
        <p:spPr>
          <a:xfrm rot="0">
            <a:off x="3900112" y="5252586"/>
            <a:ext cx="11329186" cy="1117409"/>
          </a:xfrm>
          <a:prstGeom prst="rect">
            <a:avLst/>
          </a:prstGeom>
        </p:spPr>
        <p:txBody>
          <a:bodyPr anchor="t" rtlCol="false" tIns="0" lIns="0" bIns="0" rIns="0">
            <a:spAutoFit/>
          </a:bodyPr>
          <a:lstStyle/>
          <a:p>
            <a:pPr algn="just" marL="703295" indent="-351648" lvl="1">
              <a:lnSpc>
                <a:spcPts val="4560"/>
              </a:lnSpc>
              <a:spcBef>
                <a:spcPct val="0"/>
              </a:spcBef>
              <a:buFont typeface="Arial"/>
              <a:buChar char="•"/>
            </a:pPr>
            <a:r>
              <a:rPr lang="en-US" sz="3257">
                <a:solidFill>
                  <a:srgbClr val="FFFFFF"/>
                </a:solidFill>
                <a:latin typeface="Montserrat"/>
              </a:rPr>
              <a:t>Cung cấp thực thi cụ thể cho phương thức "clone", đảm bảo việc sao chép đối tượng của riêng nó</a:t>
            </a:r>
          </a:p>
        </p:txBody>
      </p:sp>
      <p:sp>
        <p:nvSpPr>
          <p:cNvPr name="TextBox 9" id="9"/>
          <p:cNvSpPr txBox="true"/>
          <p:nvPr/>
        </p:nvSpPr>
        <p:spPr>
          <a:xfrm rot="0">
            <a:off x="3900112" y="6827196"/>
            <a:ext cx="11329186" cy="227669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Tạo mới các đối tượng một cách linh hoạt và hiệu quả nhờ việc sử dụng Concrete Prototypes để sao chép các đối tượng đã tồn tại.</a:t>
            </a:r>
          </a:p>
          <a:p>
            <a:pPr algn="l">
              <a:lnSpc>
                <a:spcPts val="4560"/>
              </a:lnSpc>
              <a:spcBef>
                <a:spcPct val="0"/>
              </a:spcBef>
            </a:pPr>
          </a:p>
        </p:txBody>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8"/>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962486" y="-958918"/>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3900112" y="3106477"/>
            <a:ext cx="12394150" cy="1688909"/>
          </a:xfrm>
          <a:prstGeom prst="rect">
            <a:avLst/>
          </a:prstGeom>
        </p:spPr>
        <p:txBody>
          <a:bodyPr anchor="t" rtlCol="false" tIns="0" lIns="0" bIns="0" rIns="0">
            <a:spAutoFit/>
          </a:bodyPr>
          <a:lstStyle/>
          <a:p>
            <a:pPr algn="just" marL="703295" indent="-351648" lvl="1">
              <a:lnSpc>
                <a:spcPts val="4560"/>
              </a:lnSpc>
              <a:spcBef>
                <a:spcPct val="0"/>
              </a:spcBef>
              <a:buFont typeface="Arial"/>
              <a:buChar char="•"/>
            </a:pPr>
            <a:r>
              <a:rPr lang="en-US" sz="3257">
                <a:solidFill>
                  <a:srgbClr val="FFFFFF"/>
                </a:solidFill>
                <a:latin typeface="Montserrat"/>
              </a:rPr>
              <a:t>Giảm tải việc tạo mới đối tượng, thay vì tạo mới từng đối tượng phức tạp, Client có thể tái sử dụng và tạo mới các đối tượng đã có một cách hiệu quả</a:t>
            </a:r>
          </a:p>
        </p:txBody>
      </p:sp>
      <p:sp>
        <p:nvSpPr>
          <p:cNvPr name="TextBox 7" id="7"/>
          <p:cNvSpPr txBox="true"/>
          <p:nvPr/>
        </p:nvSpPr>
        <p:spPr>
          <a:xfrm rot="0">
            <a:off x="3308965" y="1701783"/>
            <a:ext cx="13400533" cy="951875"/>
          </a:xfrm>
          <a:prstGeom prst="rect">
            <a:avLst/>
          </a:prstGeom>
        </p:spPr>
        <p:txBody>
          <a:bodyPr anchor="t" rtlCol="false" tIns="0" lIns="0" bIns="0" rIns="0">
            <a:spAutoFit/>
          </a:bodyPr>
          <a:lstStyle/>
          <a:p>
            <a:pPr algn="l" marL="0" indent="0" lvl="0">
              <a:lnSpc>
                <a:spcPts val="7832"/>
              </a:lnSpc>
              <a:spcBef>
                <a:spcPct val="0"/>
              </a:spcBef>
            </a:pPr>
            <a:r>
              <a:rPr lang="en-US" sz="5594">
                <a:solidFill>
                  <a:srgbClr val="FFFFFF"/>
                </a:solidFill>
                <a:latin typeface="Montserrat Ultra-Bold"/>
              </a:rPr>
              <a:t>Client</a:t>
            </a:r>
          </a:p>
        </p:txBody>
      </p:sp>
      <p:sp>
        <p:nvSpPr>
          <p:cNvPr name="TextBox 8" id="8"/>
          <p:cNvSpPr txBox="true"/>
          <p:nvPr/>
        </p:nvSpPr>
        <p:spPr>
          <a:xfrm rot="0">
            <a:off x="3900112" y="6843176"/>
            <a:ext cx="11586246" cy="2852271"/>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Giúp tạo mới các đối tượng linh hoạt và hiệu quả, đồng thời giúp dễ dàng mở rộng hệ thống bằng cách thêm các loại đối tượng mới vào.</a:t>
            </a:r>
          </a:p>
          <a:p>
            <a:pPr>
              <a:lnSpc>
                <a:spcPts val="4560"/>
              </a:lnSpc>
            </a:pPr>
          </a:p>
          <a:p>
            <a:pPr algn="l">
              <a:lnSpc>
                <a:spcPts val="4560"/>
              </a:lnSpc>
              <a:spcBef>
                <a:spcPct val="0"/>
              </a:spcBef>
            </a:pPr>
          </a:p>
        </p:txBody>
      </p:sp>
      <p:sp>
        <p:nvSpPr>
          <p:cNvPr name="TextBox 9" id="9"/>
          <p:cNvSpPr txBox="true"/>
          <p:nvPr/>
        </p:nvSpPr>
        <p:spPr>
          <a:xfrm rot="0">
            <a:off x="3900112" y="5268566"/>
            <a:ext cx="12394150" cy="1117409"/>
          </a:xfrm>
          <a:prstGeom prst="rect">
            <a:avLst/>
          </a:prstGeom>
        </p:spPr>
        <p:txBody>
          <a:bodyPr anchor="t" rtlCol="false" tIns="0" lIns="0" bIns="0" rIns="0">
            <a:spAutoFit/>
          </a:bodyPr>
          <a:lstStyle/>
          <a:p>
            <a:pPr algn="just" marL="703295" indent="-351648" lvl="1">
              <a:lnSpc>
                <a:spcPts val="4560"/>
              </a:lnSpc>
              <a:buFont typeface="Arial"/>
              <a:buChar char="•"/>
            </a:pPr>
            <a:r>
              <a:rPr lang="en-US" sz="3257">
                <a:solidFill>
                  <a:srgbClr val="FFFFFF"/>
                </a:solidFill>
                <a:latin typeface="Montserrat"/>
              </a:rPr>
              <a:t>Chỉ cần tạo lớp con mới từ Prototype Interface/Abstract class và triển khai phương thức "clone" </a:t>
            </a:r>
          </a:p>
        </p:txBody>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8"/>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975679" y="1757649"/>
            <a:ext cx="15111872" cy="12780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Bold"/>
              </a:rPr>
              <a:t>Ưu Điểm </a:t>
            </a:r>
          </a:p>
        </p:txBody>
      </p:sp>
      <p:sp>
        <p:nvSpPr>
          <p:cNvPr name="TextBox 9" id="9"/>
          <p:cNvSpPr txBox="true"/>
          <p:nvPr/>
        </p:nvSpPr>
        <p:spPr>
          <a:xfrm rot="0">
            <a:off x="2183816" y="3430099"/>
            <a:ext cx="12695599" cy="5385316"/>
          </a:xfrm>
          <a:prstGeom prst="rect">
            <a:avLst/>
          </a:prstGeom>
        </p:spPr>
        <p:txBody>
          <a:bodyPr anchor="t" rtlCol="false" tIns="0" lIns="0" bIns="0" rIns="0">
            <a:spAutoFit/>
          </a:bodyPr>
          <a:lstStyle/>
          <a:p>
            <a:pPr marL="781541" indent="-390770" lvl="1">
              <a:lnSpc>
                <a:spcPts val="7239"/>
              </a:lnSpc>
              <a:buFont typeface="Arial"/>
              <a:buChar char="•"/>
            </a:pPr>
            <a:r>
              <a:rPr lang="en-US" sz="3619">
                <a:solidFill>
                  <a:srgbClr val="FFFFFF"/>
                </a:solidFill>
                <a:latin typeface="Montserrat"/>
              </a:rPr>
              <a:t>Tạo mới đối tượng hiệu quả.</a:t>
            </a:r>
          </a:p>
          <a:p>
            <a:pPr marL="781541" indent="-390770" lvl="1">
              <a:lnSpc>
                <a:spcPts val="7239"/>
              </a:lnSpc>
              <a:buFont typeface="Arial"/>
              <a:buChar char="•"/>
            </a:pPr>
            <a:r>
              <a:rPr lang="en-US" sz="3619">
                <a:solidFill>
                  <a:srgbClr val="FFFFFF"/>
                </a:solidFill>
                <a:latin typeface="Montserrat"/>
              </a:rPr>
              <a:t>Tối ưu hóa bộ nhớ</a:t>
            </a:r>
          </a:p>
          <a:p>
            <a:pPr marL="781541" indent="-390770" lvl="1">
              <a:lnSpc>
                <a:spcPts val="7239"/>
              </a:lnSpc>
              <a:buFont typeface="Arial"/>
              <a:buChar char="•"/>
            </a:pPr>
            <a:r>
              <a:rPr lang="en-US" sz="3619">
                <a:solidFill>
                  <a:srgbClr val="FFFFFF"/>
                </a:solidFill>
                <a:latin typeface="Montserrat"/>
              </a:rPr>
              <a:t>Dễ dàng mở rộng hệ thống.</a:t>
            </a:r>
          </a:p>
          <a:p>
            <a:pPr marL="781541" indent="-390770" lvl="1">
              <a:lnSpc>
                <a:spcPts val="7239"/>
              </a:lnSpc>
              <a:buFont typeface="Arial"/>
              <a:buChar char="•"/>
            </a:pPr>
            <a:r>
              <a:rPr lang="en-US" sz="3619">
                <a:solidFill>
                  <a:srgbClr val="FFFFFF"/>
                </a:solidFill>
                <a:latin typeface="Montserrat"/>
              </a:rPr>
              <a:t>Giảm tải khi tạo mới đối tượng phức tạp.</a:t>
            </a:r>
          </a:p>
          <a:p>
            <a:pPr marL="781541" indent="-390770" lvl="1">
              <a:lnSpc>
                <a:spcPts val="7239"/>
              </a:lnSpc>
              <a:buFont typeface="Arial"/>
              <a:buChar char="•"/>
            </a:pPr>
            <a:r>
              <a:rPr lang="en-US" sz="3619">
                <a:solidFill>
                  <a:srgbClr val="FFFFFF"/>
                </a:solidFill>
                <a:latin typeface="Montserrat"/>
              </a:rPr>
              <a:t>Tính linh hoạt và tăng cường sự đa dạng.</a:t>
            </a:r>
          </a:p>
          <a:p>
            <a:pPr marL="781541" indent="-390770" lvl="1">
              <a:lnSpc>
                <a:spcPts val="7239"/>
              </a:lnSpc>
              <a:buFont typeface="Arial"/>
              <a:buChar char="•"/>
            </a:pPr>
            <a:r>
              <a:rPr lang="en-US" sz="3619">
                <a:solidFill>
                  <a:srgbClr val="FFFFFF"/>
                </a:solidFill>
                <a:latin typeface="Montserrat"/>
              </a:rPr>
              <a:t>Tránh sự phụ thuộc giữa client và các lớp cụ thể.</a:t>
            </a:r>
          </a:p>
        </p:txBody>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8"/>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975679" y="1757649"/>
            <a:ext cx="15111872" cy="12780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Bold"/>
              </a:rPr>
              <a:t>Nhược Điểm</a:t>
            </a:r>
          </a:p>
        </p:txBody>
      </p:sp>
      <p:sp>
        <p:nvSpPr>
          <p:cNvPr name="TextBox 9" id="9"/>
          <p:cNvSpPr txBox="true"/>
          <p:nvPr/>
        </p:nvSpPr>
        <p:spPr>
          <a:xfrm rot="0">
            <a:off x="2192132" y="3551746"/>
            <a:ext cx="13903736" cy="4470916"/>
          </a:xfrm>
          <a:prstGeom prst="rect">
            <a:avLst/>
          </a:prstGeom>
        </p:spPr>
        <p:txBody>
          <a:bodyPr anchor="t" rtlCol="false" tIns="0" lIns="0" bIns="0" rIns="0">
            <a:spAutoFit/>
          </a:bodyPr>
          <a:lstStyle/>
          <a:p>
            <a:pPr marL="781541" indent="-390770" lvl="1">
              <a:lnSpc>
                <a:spcPts val="7239"/>
              </a:lnSpc>
              <a:buFont typeface="Arial"/>
              <a:buChar char="•"/>
            </a:pPr>
            <a:r>
              <a:rPr lang="en-US" sz="3619">
                <a:solidFill>
                  <a:srgbClr val="FFFFFF"/>
                </a:solidFill>
                <a:latin typeface="Montserrat"/>
              </a:rPr>
              <a:t>Phức tạp và khó hiểu đối với người mới tiếp xúc với nó.</a:t>
            </a:r>
          </a:p>
          <a:p>
            <a:pPr marL="781541" indent="-390770" lvl="1">
              <a:lnSpc>
                <a:spcPts val="7239"/>
              </a:lnSpc>
              <a:buFont typeface="Arial"/>
              <a:buChar char="•"/>
            </a:pPr>
            <a:r>
              <a:rPr lang="en-US" sz="3619">
                <a:solidFill>
                  <a:srgbClr val="FFFFFF"/>
                </a:solidFill>
                <a:latin typeface="Montserrat"/>
              </a:rPr>
              <a:t>Đối tượng con phải triển khai clone().</a:t>
            </a:r>
          </a:p>
          <a:p>
            <a:pPr marL="781541" indent="-390770" lvl="1">
              <a:lnSpc>
                <a:spcPts val="7239"/>
              </a:lnSpc>
              <a:buFont typeface="Arial"/>
              <a:buChar char="•"/>
            </a:pPr>
            <a:r>
              <a:rPr lang="en-US" sz="3619">
                <a:solidFill>
                  <a:srgbClr val="FFFFFF"/>
                </a:solidFill>
                <a:latin typeface="Montserrat"/>
              </a:rPr>
              <a:t>Sự cần thiết về xây dựng thêm.</a:t>
            </a:r>
          </a:p>
          <a:p>
            <a:pPr marL="781541" indent="-390770" lvl="1">
              <a:lnSpc>
                <a:spcPts val="7239"/>
              </a:lnSpc>
              <a:buFont typeface="Arial"/>
              <a:buChar char="•"/>
            </a:pPr>
            <a:r>
              <a:rPr lang="en-US" sz="3619">
                <a:solidFill>
                  <a:srgbClr val="FFFFFF"/>
                </a:solidFill>
                <a:latin typeface="Montserrat"/>
              </a:rPr>
              <a:t>Chi phí của việc sao chép.</a:t>
            </a:r>
          </a:p>
          <a:p>
            <a:pPr marL="781541" indent="-390770" lvl="1">
              <a:lnSpc>
                <a:spcPts val="7239"/>
              </a:lnSpc>
              <a:buFont typeface="Arial"/>
              <a:buChar char="•"/>
            </a:pPr>
            <a:r>
              <a:rPr lang="en-US" sz="3619">
                <a:solidFill>
                  <a:srgbClr val="FFFFFF"/>
                </a:solidFill>
                <a:latin typeface="Montserrat"/>
              </a:rPr>
              <a:t>Sự đồng nhất của các đối tượng sao chép.</a:t>
            </a:r>
          </a:p>
        </p:txBody>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8"/>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grpSp>
        <p:nvGrpSpPr>
          <p:cNvPr name="Group 4" id="4"/>
          <p:cNvGrpSpPr/>
          <p:nvPr/>
        </p:nvGrpSpPr>
        <p:grpSpPr>
          <a:xfrm rot="0">
            <a:off x="1941393" y="2797072"/>
            <a:ext cx="4290504" cy="6461228"/>
            <a:chOff x="0" y="0"/>
            <a:chExt cx="1565187" cy="2357074"/>
          </a:xfrm>
        </p:grpSpPr>
        <p:sp>
          <p:nvSpPr>
            <p:cNvPr name="Freeform 5" id="5"/>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grpSp>
        <p:nvGrpSpPr>
          <p:cNvPr name="Group 6" id="6"/>
          <p:cNvGrpSpPr>
            <a:grpSpLocks noChangeAspect="true"/>
          </p:cNvGrpSpPr>
          <p:nvPr/>
        </p:nvGrpSpPr>
        <p:grpSpPr>
          <a:xfrm rot="0">
            <a:off x="4086645" y="3772061"/>
            <a:ext cx="3377897" cy="337789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25000" t="0" r="-25000" b="0"/>
              </a:stretch>
            </a:blipFill>
          </p:spPr>
        </p:sp>
        <p:sp>
          <p:nvSpPr>
            <p:cNvPr name="Freeform 8" id="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9" id="9"/>
          <p:cNvGrpSpPr/>
          <p:nvPr/>
        </p:nvGrpSpPr>
        <p:grpSpPr>
          <a:xfrm rot="0">
            <a:off x="12056104" y="2797072"/>
            <a:ext cx="4290504" cy="6461228"/>
            <a:chOff x="0" y="0"/>
            <a:chExt cx="1565187" cy="2357074"/>
          </a:xfrm>
        </p:grpSpPr>
        <p:sp>
          <p:nvSpPr>
            <p:cNvPr name="Freeform 10" id="10"/>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sp>
        <p:nvSpPr>
          <p:cNvPr name="Freeform 11" id="11"/>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7"/>
            <a:stretch>
              <a:fillRect l="0" t="0" r="0" b="0"/>
            </a:stretch>
          </a:blipFill>
        </p:spPr>
      </p:sp>
      <p:sp>
        <p:nvSpPr>
          <p:cNvPr name="Freeform 12" id="12"/>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8"/>
            <a:stretch>
              <a:fillRect l="0" t="0" r="0" b="0"/>
            </a:stretch>
          </a:blipFill>
        </p:spPr>
      </p:sp>
      <p:sp>
        <p:nvSpPr>
          <p:cNvPr name="TextBox 13" id="13"/>
          <p:cNvSpPr txBox="true"/>
          <p:nvPr/>
        </p:nvSpPr>
        <p:spPr>
          <a:xfrm rot="0">
            <a:off x="5584449" y="591298"/>
            <a:ext cx="7119102" cy="1685570"/>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Team</a:t>
            </a:r>
          </a:p>
        </p:txBody>
      </p:sp>
      <p:sp>
        <p:nvSpPr>
          <p:cNvPr name="TextBox 14" id="14"/>
          <p:cNvSpPr txBox="true"/>
          <p:nvPr/>
        </p:nvSpPr>
        <p:spPr>
          <a:xfrm rot="0">
            <a:off x="3978284" y="7537770"/>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Phạm Anh Tùng</a:t>
            </a:r>
          </a:p>
        </p:txBody>
      </p:sp>
      <p:sp>
        <p:nvSpPr>
          <p:cNvPr name="TextBox 15" id="15"/>
          <p:cNvSpPr txBox="true"/>
          <p:nvPr/>
        </p:nvSpPr>
        <p:spPr>
          <a:xfrm rot="0">
            <a:off x="10367155" y="7537770"/>
            <a:ext cx="3834200"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Hồ Ngọc Hưng Thịnh</a:t>
            </a:r>
          </a:p>
        </p:txBody>
      </p:sp>
      <p:grpSp>
        <p:nvGrpSpPr>
          <p:cNvPr name="Group 16" id="16"/>
          <p:cNvGrpSpPr>
            <a:grpSpLocks noChangeAspect="true"/>
          </p:cNvGrpSpPr>
          <p:nvPr/>
        </p:nvGrpSpPr>
        <p:grpSpPr>
          <a:xfrm rot="0">
            <a:off x="10367155" y="3772061"/>
            <a:ext cx="3377897" cy="337789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25000" t="0" r="-25000"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19" id="1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0" id="2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4097884" y="-1756647"/>
            <a:ext cx="8732717" cy="6446333"/>
          </a:xfrm>
          <a:custGeom>
            <a:avLst/>
            <a:gdLst/>
            <a:ahLst/>
            <a:cxnLst/>
            <a:rect r="r" b="b" t="t" l="l"/>
            <a:pathLst>
              <a:path h="6446333" w="8732717">
                <a:moveTo>
                  <a:pt x="0" y="0"/>
                </a:moveTo>
                <a:lnTo>
                  <a:pt x="8732716" y="0"/>
                </a:lnTo>
                <a:lnTo>
                  <a:pt x="8732716"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68819" y="5300219"/>
            <a:ext cx="7966832" cy="7966832"/>
          </a:xfrm>
          <a:custGeom>
            <a:avLst/>
            <a:gdLst/>
            <a:ahLst/>
            <a:cxnLst/>
            <a:rect r="r" b="b" t="t" l="l"/>
            <a:pathLst>
              <a:path h="7966832" w="7966832">
                <a:moveTo>
                  <a:pt x="0" y="0"/>
                </a:moveTo>
                <a:lnTo>
                  <a:pt x="7966833" y="0"/>
                </a:lnTo>
                <a:lnTo>
                  <a:pt x="7966833"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32866" y="-6703666"/>
            <a:ext cx="7517602" cy="10637319"/>
          </a:xfrm>
          <a:custGeom>
            <a:avLst/>
            <a:gdLst/>
            <a:ahLst/>
            <a:cxnLst/>
            <a:rect r="r" b="b" t="t" l="l"/>
            <a:pathLst>
              <a:path h="10637319" w="7517602">
                <a:moveTo>
                  <a:pt x="0" y="0"/>
                </a:moveTo>
                <a:lnTo>
                  <a:pt x="7517603" y="0"/>
                </a:lnTo>
                <a:lnTo>
                  <a:pt x="7517603" y="10637319"/>
                </a:lnTo>
                <a:lnTo>
                  <a:pt x="0" y="10637319"/>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559158" y="1028700"/>
            <a:ext cx="4453011" cy="3289662"/>
          </a:xfrm>
          <a:custGeom>
            <a:avLst/>
            <a:gdLst/>
            <a:ahLst/>
            <a:cxnLst/>
            <a:rect r="r" b="b" t="t" l="l"/>
            <a:pathLst>
              <a:path h="3289662" w="4453011">
                <a:moveTo>
                  <a:pt x="0" y="0"/>
                </a:moveTo>
                <a:lnTo>
                  <a:pt x="4453011" y="0"/>
                </a:lnTo>
                <a:lnTo>
                  <a:pt x="4453011" y="3289662"/>
                </a:lnTo>
                <a:lnTo>
                  <a:pt x="0" y="3289662"/>
                </a:lnTo>
                <a:lnTo>
                  <a:pt x="0" y="0"/>
                </a:lnTo>
                <a:close/>
              </a:path>
            </a:pathLst>
          </a:custGeom>
          <a:blipFill>
            <a:blip r:embed="rId8"/>
            <a:stretch>
              <a:fillRect l="0" t="0" r="0" b="0"/>
            </a:stretch>
          </a:blipFill>
        </p:spPr>
      </p:sp>
      <p:sp>
        <p:nvSpPr>
          <p:cNvPr name="Freeform 6" id="6"/>
          <p:cNvSpPr/>
          <p:nvPr/>
        </p:nvSpPr>
        <p:spPr>
          <a:xfrm flipH="false" flipV="false" rot="0">
            <a:off x="-8544463" y="9910903"/>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TextBox 7" id="7"/>
          <p:cNvSpPr txBox="true"/>
          <p:nvPr/>
        </p:nvSpPr>
        <p:spPr>
          <a:xfrm rot="0">
            <a:off x="1297325" y="1597748"/>
            <a:ext cx="14593508" cy="1278300"/>
          </a:xfrm>
          <a:prstGeom prst="rect">
            <a:avLst/>
          </a:prstGeom>
        </p:spPr>
        <p:txBody>
          <a:bodyPr anchor="t" rtlCol="false" tIns="0" lIns="0" bIns="0" rIns="0">
            <a:spAutoFit/>
          </a:bodyPr>
          <a:lstStyle/>
          <a:p>
            <a:pPr>
              <a:lnSpc>
                <a:spcPts val="10407"/>
              </a:lnSpc>
            </a:pPr>
            <a:r>
              <a:rPr lang="en-US" sz="7433">
                <a:solidFill>
                  <a:srgbClr val="FFFFFF"/>
                </a:solidFill>
                <a:latin typeface="Montserrat Ultra-Bold"/>
              </a:rPr>
              <a:t> Prototype Design Pattern</a:t>
            </a:r>
          </a:p>
        </p:txBody>
      </p:sp>
      <p:sp>
        <p:nvSpPr>
          <p:cNvPr name="TextBox 8" id="8"/>
          <p:cNvSpPr txBox="true"/>
          <p:nvPr/>
        </p:nvSpPr>
        <p:spPr>
          <a:xfrm rot="0">
            <a:off x="2448952" y="3153349"/>
            <a:ext cx="9353868" cy="780305"/>
          </a:xfrm>
          <a:prstGeom prst="rect">
            <a:avLst/>
          </a:prstGeom>
        </p:spPr>
        <p:txBody>
          <a:bodyPr anchor="t" rtlCol="false" tIns="0" lIns="0" bIns="0" rIns="0">
            <a:spAutoFit/>
          </a:bodyPr>
          <a:lstStyle/>
          <a:p>
            <a:pPr>
              <a:lnSpc>
                <a:spcPts val="6420"/>
              </a:lnSpc>
            </a:pPr>
            <a:r>
              <a:rPr lang="en-US" sz="4586">
                <a:solidFill>
                  <a:srgbClr val="FFFFFF"/>
                </a:solidFill>
                <a:latin typeface="Montserrat"/>
              </a:rPr>
              <a:t>Khi nào nên sử dụng :</a:t>
            </a:r>
          </a:p>
        </p:txBody>
      </p:sp>
      <p:sp>
        <p:nvSpPr>
          <p:cNvPr name="Freeform 9" id="9"/>
          <p:cNvSpPr/>
          <p:nvPr/>
        </p:nvSpPr>
        <p:spPr>
          <a:xfrm flipH="false" flipV="false" rot="-5400000">
            <a:off x="3033954" y="4979528"/>
            <a:ext cx="1800370" cy="641382"/>
          </a:xfrm>
          <a:custGeom>
            <a:avLst/>
            <a:gdLst/>
            <a:ahLst/>
            <a:cxnLst/>
            <a:rect r="r" b="b" t="t" l="l"/>
            <a:pathLst>
              <a:path h="641382" w="1800370">
                <a:moveTo>
                  <a:pt x="0" y="0"/>
                </a:moveTo>
                <a:lnTo>
                  <a:pt x="1800370" y="0"/>
                </a:lnTo>
                <a:lnTo>
                  <a:pt x="1800370" y="641381"/>
                </a:lnTo>
                <a:lnTo>
                  <a:pt x="0" y="641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9342409">
            <a:off x="-2709692" y="6153423"/>
            <a:ext cx="6282382" cy="6378053"/>
          </a:xfrm>
          <a:custGeom>
            <a:avLst/>
            <a:gdLst/>
            <a:ahLst/>
            <a:cxnLst/>
            <a:rect r="r" b="b" t="t" l="l"/>
            <a:pathLst>
              <a:path h="6378053" w="6282382">
                <a:moveTo>
                  <a:pt x="0" y="0"/>
                </a:moveTo>
                <a:lnTo>
                  <a:pt x="6282382" y="0"/>
                </a:lnTo>
                <a:lnTo>
                  <a:pt x="6282382" y="6378054"/>
                </a:lnTo>
                <a:lnTo>
                  <a:pt x="0" y="6378054"/>
                </a:lnTo>
                <a:lnTo>
                  <a:pt x="0" y="0"/>
                </a:lnTo>
                <a:close/>
              </a:path>
            </a:pathLst>
          </a:custGeom>
          <a:blipFill>
            <a:blip r:embed="rId12"/>
            <a:stretch>
              <a:fillRect l="0" t="0" r="0" b="0"/>
            </a:stretch>
          </a:blipFill>
        </p:spPr>
      </p:sp>
      <p:sp>
        <p:nvSpPr>
          <p:cNvPr name="Freeform 11" id="11"/>
          <p:cNvSpPr/>
          <p:nvPr/>
        </p:nvSpPr>
        <p:spPr>
          <a:xfrm flipH="false" flipV="false" rot="-5400000">
            <a:off x="3033954" y="5879713"/>
            <a:ext cx="1800370" cy="641382"/>
          </a:xfrm>
          <a:custGeom>
            <a:avLst/>
            <a:gdLst/>
            <a:ahLst/>
            <a:cxnLst/>
            <a:rect r="r" b="b" t="t" l="l"/>
            <a:pathLst>
              <a:path h="641382" w="1800370">
                <a:moveTo>
                  <a:pt x="0" y="0"/>
                </a:moveTo>
                <a:lnTo>
                  <a:pt x="1800370" y="0"/>
                </a:lnTo>
                <a:lnTo>
                  <a:pt x="1800370" y="641381"/>
                </a:lnTo>
                <a:lnTo>
                  <a:pt x="0" y="641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3613448" y="2661762"/>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Freeform 13" id="13"/>
          <p:cNvSpPr/>
          <p:nvPr/>
        </p:nvSpPr>
        <p:spPr>
          <a:xfrm flipH="false" flipV="false" rot="-5400000">
            <a:off x="3033954" y="6779897"/>
            <a:ext cx="1800370" cy="641382"/>
          </a:xfrm>
          <a:custGeom>
            <a:avLst/>
            <a:gdLst/>
            <a:ahLst/>
            <a:cxnLst/>
            <a:rect r="r" b="b" t="t" l="l"/>
            <a:pathLst>
              <a:path h="641382" w="1800370">
                <a:moveTo>
                  <a:pt x="0" y="0"/>
                </a:moveTo>
                <a:lnTo>
                  <a:pt x="1800370" y="0"/>
                </a:lnTo>
                <a:lnTo>
                  <a:pt x="1800370" y="641382"/>
                </a:lnTo>
                <a:lnTo>
                  <a:pt x="0" y="641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5400000">
            <a:off x="3033954" y="8022982"/>
            <a:ext cx="1800370" cy="641382"/>
          </a:xfrm>
          <a:custGeom>
            <a:avLst/>
            <a:gdLst/>
            <a:ahLst/>
            <a:cxnLst/>
            <a:rect r="r" b="b" t="t" l="l"/>
            <a:pathLst>
              <a:path h="641382" w="1800370">
                <a:moveTo>
                  <a:pt x="0" y="0"/>
                </a:moveTo>
                <a:lnTo>
                  <a:pt x="1800370" y="0"/>
                </a:lnTo>
                <a:lnTo>
                  <a:pt x="1800370" y="641382"/>
                </a:lnTo>
                <a:lnTo>
                  <a:pt x="0" y="641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4731484" y="4740280"/>
            <a:ext cx="10608902" cy="545909"/>
          </a:xfrm>
          <a:prstGeom prst="rect">
            <a:avLst/>
          </a:prstGeom>
        </p:spPr>
        <p:txBody>
          <a:bodyPr anchor="t" rtlCol="false" tIns="0" lIns="0" bIns="0" rIns="0">
            <a:spAutoFit/>
          </a:bodyPr>
          <a:lstStyle/>
          <a:p>
            <a:pPr algn="ctr" marL="0" indent="0" lvl="0">
              <a:lnSpc>
                <a:spcPts val="4560"/>
              </a:lnSpc>
              <a:spcBef>
                <a:spcPct val="0"/>
              </a:spcBef>
            </a:pPr>
            <a:r>
              <a:rPr lang="en-US" sz="3257" strike="noStrike" u="none">
                <a:solidFill>
                  <a:srgbClr val="FFFFFF"/>
                </a:solidFill>
                <a:latin typeface="Montserrat"/>
              </a:rPr>
              <a:t>Khi cần tạo mới các đối tượng có cấu trúc phức tạp</a:t>
            </a:r>
          </a:p>
        </p:txBody>
      </p:sp>
      <p:sp>
        <p:nvSpPr>
          <p:cNvPr name="TextBox 16" id="16"/>
          <p:cNvSpPr txBox="true"/>
          <p:nvPr/>
        </p:nvSpPr>
        <p:spPr>
          <a:xfrm rot="0">
            <a:off x="3613448" y="3547918"/>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17" id="17"/>
          <p:cNvSpPr txBox="true"/>
          <p:nvPr/>
        </p:nvSpPr>
        <p:spPr>
          <a:xfrm rot="0">
            <a:off x="4731484" y="5613936"/>
            <a:ext cx="11764782"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cần tạo nhiều phiên bản, biến thể của một đối tượng</a:t>
            </a:r>
          </a:p>
        </p:txBody>
      </p:sp>
      <p:sp>
        <p:nvSpPr>
          <p:cNvPr name="TextBox 18" id="18"/>
          <p:cNvSpPr txBox="true"/>
          <p:nvPr/>
        </p:nvSpPr>
        <p:spPr>
          <a:xfrm rot="0">
            <a:off x="3613448" y="4399371"/>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19" id="19"/>
          <p:cNvSpPr txBox="true"/>
          <p:nvPr/>
        </p:nvSpPr>
        <p:spPr>
          <a:xfrm rot="0">
            <a:off x="4731484" y="6483695"/>
            <a:ext cx="11764782"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muốn tạo mới các đối tượng một cách hiệu quả hơn</a:t>
            </a:r>
          </a:p>
        </p:txBody>
      </p:sp>
      <p:sp>
        <p:nvSpPr>
          <p:cNvPr name="TextBox 20" id="20"/>
          <p:cNvSpPr txBox="true"/>
          <p:nvPr/>
        </p:nvSpPr>
        <p:spPr>
          <a:xfrm rot="0">
            <a:off x="4606529" y="7353455"/>
            <a:ext cx="12382511"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cần mở rộng hệ thống bằng cách thêm đối tượng mới</a:t>
            </a:r>
          </a:p>
        </p:txBody>
      </p:sp>
      <p:sp>
        <p:nvSpPr>
          <p:cNvPr name="TextBox 21" id="21"/>
          <p:cNvSpPr txBox="true"/>
          <p:nvPr/>
        </p:nvSpPr>
        <p:spPr>
          <a:xfrm rot="0">
            <a:off x="3613448" y="5291333"/>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22" id="22"/>
          <p:cNvSpPr txBox="true"/>
          <p:nvPr/>
        </p:nvSpPr>
        <p:spPr>
          <a:xfrm rot="0">
            <a:off x="3613448" y="6134182"/>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23" id="23"/>
          <p:cNvSpPr txBox="true"/>
          <p:nvPr/>
        </p:nvSpPr>
        <p:spPr>
          <a:xfrm rot="0">
            <a:off x="4731484" y="8223214"/>
            <a:ext cx="12054180"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muốn tránh sự phụ thuộc giữa client và các lớp cụ thể</a:t>
            </a:r>
          </a:p>
        </p:txBody>
      </p:sp>
      <p:sp>
        <p:nvSpPr>
          <p:cNvPr name="Freeform 24" id="24"/>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3"/>
            <a:stretch>
              <a:fillRect l="0" t="-71533" r="0" b="-71533"/>
            </a:stretch>
          </a:blipFill>
        </p:spPr>
      </p:sp>
      <p:sp>
        <p:nvSpPr>
          <p:cNvPr name="TextBox 25" id="25"/>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4097884" y="-1756647"/>
            <a:ext cx="8732717" cy="6446333"/>
          </a:xfrm>
          <a:custGeom>
            <a:avLst/>
            <a:gdLst/>
            <a:ahLst/>
            <a:cxnLst/>
            <a:rect r="r" b="b" t="t" l="l"/>
            <a:pathLst>
              <a:path h="6446333" w="8732717">
                <a:moveTo>
                  <a:pt x="0" y="0"/>
                </a:moveTo>
                <a:lnTo>
                  <a:pt x="8732716" y="0"/>
                </a:lnTo>
                <a:lnTo>
                  <a:pt x="8732716"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68819" y="5300219"/>
            <a:ext cx="7966832" cy="7966832"/>
          </a:xfrm>
          <a:custGeom>
            <a:avLst/>
            <a:gdLst/>
            <a:ahLst/>
            <a:cxnLst/>
            <a:rect r="r" b="b" t="t" l="l"/>
            <a:pathLst>
              <a:path h="7966832" w="7966832">
                <a:moveTo>
                  <a:pt x="0" y="0"/>
                </a:moveTo>
                <a:lnTo>
                  <a:pt x="7966833" y="0"/>
                </a:lnTo>
                <a:lnTo>
                  <a:pt x="7966833"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32866" y="-6703666"/>
            <a:ext cx="7517602" cy="10637319"/>
          </a:xfrm>
          <a:custGeom>
            <a:avLst/>
            <a:gdLst/>
            <a:ahLst/>
            <a:cxnLst/>
            <a:rect r="r" b="b" t="t" l="l"/>
            <a:pathLst>
              <a:path h="10637319" w="7517602">
                <a:moveTo>
                  <a:pt x="0" y="0"/>
                </a:moveTo>
                <a:lnTo>
                  <a:pt x="7517603" y="0"/>
                </a:lnTo>
                <a:lnTo>
                  <a:pt x="7517603" y="10637319"/>
                </a:lnTo>
                <a:lnTo>
                  <a:pt x="0" y="10637319"/>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559158" y="1028700"/>
            <a:ext cx="4453011" cy="3289662"/>
          </a:xfrm>
          <a:custGeom>
            <a:avLst/>
            <a:gdLst/>
            <a:ahLst/>
            <a:cxnLst/>
            <a:rect r="r" b="b" t="t" l="l"/>
            <a:pathLst>
              <a:path h="3289662" w="4453011">
                <a:moveTo>
                  <a:pt x="0" y="0"/>
                </a:moveTo>
                <a:lnTo>
                  <a:pt x="4453011" y="0"/>
                </a:lnTo>
                <a:lnTo>
                  <a:pt x="4453011" y="3289662"/>
                </a:lnTo>
                <a:lnTo>
                  <a:pt x="0" y="3289662"/>
                </a:lnTo>
                <a:lnTo>
                  <a:pt x="0" y="0"/>
                </a:lnTo>
                <a:close/>
              </a:path>
            </a:pathLst>
          </a:custGeom>
          <a:blipFill>
            <a:blip r:embed="rId8"/>
            <a:stretch>
              <a:fillRect l="0" t="0" r="0" b="0"/>
            </a:stretch>
          </a:blipFill>
        </p:spPr>
      </p:sp>
      <p:sp>
        <p:nvSpPr>
          <p:cNvPr name="Freeform 6" id="6"/>
          <p:cNvSpPr/>
          <p:nvPr/>
        </p:nvSpPr>
        <p:spPr>
          <a:xfrm flipH="false" flipV="false" rot="0">
            <a:off x="-8544463" y="9910903"/>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TextBox 7" id="7"/>
          <p:cNvSpPr txBox="true"/>
          <p:nvPr/>
        </p:nvSpPr>
        <p:spPr>
          <a:xfrm rot="0">
            <a:off x="1297325" y="1597748"/>
            <a:ext cx="14593508" cy="1278300"/>
          </a:xfrm>
          <a:prstGeom prst="rect">
            <a:avLst/>
          </a:prstGeom>
        </p:spPr>
        <p:txBody>
          <a:bodyPr anchor="t" rtlCol="false" tIns="0" lIns="0" bIns="0" rIns="0">
            <a:spAutoFit/>
          </a:bodyPr>
          <a:lstStyle/>
          <a:p>
            <a:pPr>
              <a:lnSpc>
                <a:spcPts val="10407"/>
              </a:lnSpc>
            </a:pPr>
            <a:r>
              <a:rPr lang="en-US" sz="7433">
                <a:solidFill>
                  <a:srgbClr val="FFFFFF"/>
                </a:solidFill>
                <a:latin typeface="Montserrat Ultra-Bold"/>
              </a:rPr>
              <a:t> Prototype Design Pattern</a:t>
            </a:r>
          </a:p>
        </p:txBody>
      </p:sp>
      <p:sp>
        <p:nvSpPr>
          <p:cNvPr name="TextBox 8" id="8"/>
          <p:cNvSpPr txBox="true"/>
          <p:nvPr/>
        </p:nvSpPr>
        <p:spPr>
          <a:xfrm rot="0">
            <a:off x="2448952" y="3153349"/>
            <a:ext cx="9353868" cy="780305"/>
          </a:xfrm>
          <a:prstGeom prst="rect">
            <a:avLst/>
          </a:prstGeom>
        </p:spPr>
        <p:txBody>
          <a:bodyPr anchor="t" rtlCol="false" tIns="0" lIns="0" bIns="0" rIns="0">
            <a:spAutoFit/>
          </a:bodyPr>
          <a:lstStyle/>
          <a:p>
            <a:pPr>
              <a:lnSpc>
                <a:spcPts val="6420"/>
              </a:lnSpc>
            </a:pPr>
            <a:r>
              <a:rPr lang="en-US" sz="4586">
                <a:solidFill>
                  <a:srgbClr val="FFFFFF"/>
                </a:solidFill>
                <a:latin typeface="Montserrat"/>
              </a:rPr>
              <a:t>Khi nào nên tránh sử dụng :</a:t>
            </a:r>
          </a:p>
        </p:txBody>
      </p:sp>
      <p:sp>
        <p:nvSpPr>
          <p:cNvPr name="Freeform 9" id="9"/>
          <p:cNvSpPr/>
          <p:nvPr/>
        </p:nvSpPr>
        <p:spPr>
          <a:xfrm flipH="false" flipV="false" rot="-5400000">
            <a:off x="3033954" y="4979528"/>
            <a:ext cx="1800370" cy="641382"/>
          </a:xfrm>
          <a:custGeom>
            <a:avLst/>
            <a:gdLst/>
            <a:ahLst/>
            <a:cxnLst/>
            <a:rect r="r" b="b" t="t" l="l"/>
            <a:pathLst>
              <a:path h="641382" w="1800370">
                <a:moveTo>
                  <a:pt x="0" y="0"/>
                </a:moveTo>
                <a:lnTo>
                  <a:pt x="1800370" y="0"/>
                </a:lnTo>
                <a:lnTo>
                  <a:pt x="1800370" y="641381"/>
                </a:lnTo>
                <a:lnTo>
                  <a:pt x="0" y="641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9342409">
            <a:off x="-2709692" y="6153423"/>
            <a:ext cx="6282382" cy="6378053"/>
          </a:xfrm>
          <a:custGeom>
            <a:avLst/>
            <a:gdLst/>
            <a:ahLst/>
            <a:cxnLst/>
            <a:rect r="r" b="b" t="t" l="l"/>
            <a:pathLst>
              <a:path h="6378053" w="6282382">
                <a:moveTo>
                  <a:pt x="0" y="0"/>
                </a:moveTo>
                <a:lnTo>
                  <a:pt x="6282382" y="0"/>
                </a:lnTo>
                <a:lnTo>
                  <a:pt x="6282382" y="6378054"/>
                </a:lnTo>
                <a:lnTo>
                  <a:pt x="0" y="6378054"/>
                </a:lnTo>
                <a:lnTo>
                  <a:pt x="0" y="0"/>
                </a:lnTo>
                <a:close/>
              </a:path>
            </a:pathLst>
          </a:custGeom>
          <a:blipFill>
            <a:blip r:embed="rId12"/>
            <a:stretch>
              <a:fillRect l="0" t="0" r="0" b="0"/>
            </a:stretch>
          </a:blipFill>
        </p:spPr>
      </p:sp>
      <p:sp>
        <p:nvSpPr>
          <p:cNvPr name="Freeform 11" id="11"/>
          <p:cNvSpPr/>
          <p:nvPr/>
        </p:nvSpPr>
        <p:spPr>
          <a:xfrm flipH="false" flipV="false" rot="-5400000">
            <a:off x="3033954" y="5879713"/>
            <a:ext cx="1800370" cy="641382"/>
          </a:xfrm>
          <a:custGeom>
            <a:avLst/>
            <a:gdLst/>
            <a:ahLst/>
            <a:cxnLst/>
            <a:rect r="r" b="b" t="t" l="l"/>
            <a:pathLst>
              <a:path h="641382" w="1800370">
                <a:moveTo>
                  <a:pt x="0" y="0"/>
                </a:moveTo>
                <a:lnTo>
                  <a:pt x="1800370" y="0"/>
                </a:lnTo>
                <a:lnTo>
                  <a:pt x="1800370" y="641381"/>
                </a:lnTo>
                <a:lnTo>
                  <a:pt x="0" y="641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3613448" y="2661762"/>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Freeform 13" id="13"/>
          <p:cNvSpPr/>
          <p:nvPr/>
        </p:nvSpPr>
        <p:spPr>
          <a:xfrm flipH="false" flipV="false" rot="-5400000">
            <a:off x="3033954" y="6779897"/>
            <a:ext cx="1800370" cy="641382"/>
          </a:xfrm>
          <a:custGeom>
            <a:avLst/>
            <a:gdLst/>
            <a:ahLst/>
            <a:cxnLst/>
            <a:rect r="r" b="b" t="t" l="l"/>
            <a:pathLst>
              <a:path h="641382" w="1800370">
                <a:moveTo>
                  <a:pt x="0" y="0"/>
                </a:moveTo>
                <a:lnTo>
                  <a:pt x="1800370" y="0"/>
                </a:lnTo>
                <a:lnTo>
                  <a:pt x="1800370" y="641382"/>
                </a:lnTo>
                <a:lnTo>
                  <a:pt x="0" y="641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5400000">
            <a:off x="3033954" y="8022982"/>
            <a:ext cx="1800370" cy="641382"/>
          </a:xfrm>
          <a:custGeom>
            <a:avLst/>
            <a:gdLst/>
            <a:ahLst/>
            <a:cxnLst/>
            <a:rect r="r" b="b" t="t" l="l"/>
            <a:pathLst>
              <a:path h="641382" w="1800370">
                <a:moveTo>
                  <a:pt x="0" y="0"/>
                </a:moveTo>
                <a:lnTo>
                  <a:pt x="1800370" y="0"/>
                </a:lnTo>
                <a:lnTo>
                  <a:pt x="1800370" y="641382"/>
                </a:lnTo>
                <a:lnTo>
                  <a:pt x="0" y="641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4731484" y="4690344"/>
            <a:ext cx="12260184" cy="545909"/>
          </a:xfrm>
          <a:prstGeom prst="rect">
            <a:avLst/>
          </a:prstGeom>
        </p:spPr>
        <p:txBody>
          <a:bodyPr anchor="t" rtlCol="false" tIns="0" lIns="0" bIns="0" rIns="0">
            <a:spAutoFit/>
          </a:bodyPr>
          <a:lstStyle/>
          <a:p>
            <a:pPr algn="ctr" marL="0" indent="0" lvl="0">
              <a:lnSpc>
                <a:spcPts val="4560"/>
              </a:lnSpc>
              <a:spcBef>
                <a:spcPct val="0"/>
              </a:spcBef>
            </a:pPr>
            <a:r>
              <a:rPr lang="en-US" sz="3257" strike="noStrike" u="none">
                <a:solidFill>
                  <a:srgbClr val="FFFFFF"/>
                </a:solidFill>
                <a:latin typeface="Montserrat"/>
              </a:rPr>
              <a:t>Đối tượng có cấu trúc đơn giản, không có nhiều thuộc tính</a:t>
            </a:r>
          </a:p>
        </p:txBody>
      </p:sp>
      <p:sp>
        <p:nvSpPr>
          <p:cNvPr name="TextBox 16" id="16"/>
          <p:cNvSpPr txBox="true"/>
          <p:nvPr/>
        </p:nvSpPr>
        <p:spPr>
          <a:xfrm rot="0">
            <a:off x="3613448" y="3547918"/>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17" id="17"/>
          <p:cNvSpPr txBox="true"/>
          <p:nvPr/>
        </p:nvSpPr>
        <p:spPr>
          <a:xfrm rot="0">
            <a:off x="4731484" y="5550376"/>
            <a:ext cx="13119172" cy="545909"/>
          </a:xfrm>
          <a:prstGeom prst="rect">
            <a:avLst/>
          </a:prstGeom>
        </p:spPr>
        <p:txBody>
          <a:bodyPr anchor="t" rtlCol="false" tIns="0" lIns="0" bIns="0" rIns="0">
            <a:spAutoFit/>
          </a:bodyPr>
          <a:lstStyle/>
          <a:p>
            <a:pPr algn="ctr" marL="0" indent="0" lvl="0">
              <a:lnSpc>
                <a:spcPts val="4560"/>
              </a:lnSpc>
              <a:spcBef>
                <a:spcPct val="0"/>
              </a:spcBef>
            </a:pPr>
            <a:r>
              <a:rPr lang="en-US" sz="3257" strike="noStrike" u="none">
                <a:solidFill>
                  <a:srgbClr val="FFFFFF"/>
                </a:solidFill>
                <a:latin typeface="Montserrat"/>
              </a:rPr>
              <a:t>Cần tạo mới các đối tượng không liên quan đến đối tượng mẫu</a:t>
            </a:r>
          </a:p>
        </p:txBody>
      </p:sp>
      <p:sp>
        <p:nvSpPr>
          <p:cNvPr name="TextBox 18" id="18"/>
          <p:cNvSpPr txBox="true"/>
          <p:nvPr/>
        </p:nvSpPr>
        <p:spPr>
          <a:xfrm rot="0">
            <a:off x="3613448" y="4399371"/>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19" id="19"/>
          <p:cNvSpPr txBox="true"/>
          <p:nvPr/>
        </p:nvSpPr>
        <p:spPr>
          <a:xfrm rot="0">
            <a:off x="4731484" y="6410610"/>
            <a:ext cx="10146623"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việc sao chép đối tượng có khả năng gây lỗi </a:t>
            </a:r>
          </a:p>
        </p:txBody>
      </p:sp>
      <p:sp>
        <p:nvSpPr>
          <p:cNvPr name="TextBox 20" id="20"/>
          <p:cNvSpPr txBox="true"/>
          <p:nvPr/>
        </p:nvSpPr>
        <p:spPr>
          <a:xfrm rot="0">
            <a:off x="4731484" y="7316912"/>
            <a:ext cx="12115343"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cần tạo mới các đối tượng với quyền truy cập riêng tư </a:t>
            </a:r>
          </a:p>
        </p:txBody>
      </p:sp>
      <p:sp>
        <p:nvSpPr>
          <p:cNvPr name="TextBox 21" id="21"/>
          <p:cNvSpPr txBox="true"/>
          <p:nvPr/>
        </p:nvSpPr>
        <p:spPr>
          <a:xfrm rot="0">
            <a:off x="3613448" y="5291333"/>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22" id="22"/>
          <p:cNvSpPr txBox="true"/>
          <p:nvPr/>
        </p:nvSpPr>
        <p:spPr>
          <a:xfrm rot="0">
            <a:off x="3613448" y="6134182"/>
            <a:ext cx="4856340" cy="3124118"/>
          </a:xfrm>
          <a:prstGeom prst="rect">
            <a:avLst/>
          </a:prstGeom>
        </p:spPr>
        <p:txBody>
          <a:bodyPr anchor="t" rtlCol="false" tIns="0" lIns="0" bIns="0" rIns="0">
            <a:spAutoFit/>
          </a:bodyPr>
          <a:lstStyle/>
          <a:p>
            <a:pPr>
              <a:lnSpc>
                <a:spcPts val="25739"/>
              </a:lnSpc>
            </a:pPr>
            <a:r>
              <a:rPr lang="en-US" sz="18385">
                <a:solidFill>
                  <a:srgbClr val="98AAFE"/>
                </a:solidFill>
                <a:latin typeface="Montserrat Bold"/>
              </a:rPr>
              <a:t>.</a:t>
            </a:r>
          </a:p>
        </p:txBody>
      </p:sp>
      <p:sp>
        <p:nvSpPr>
          <p:cNvPr name="TextBox 23" id="23"/>
          <p:cNvSpPr txBox="true"/>
          <p:nvPr/>
        </p:nvSpPr>
        <p:spPr>
          <a:xfrm rot="0">
            <a:off x="4731484" y="8223214"/>
            <a:ext cx="10146623"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Khi mã nguồn không cần thiết phải tái sử dụng</a:t>
            </a:r>
          </a:p>
        </p:txBody>
      </p:sp>
      <p:sp>
        <p:nvSpPr>
          <p:cNvPr name="Freeform 24" id="24"/>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3"/>
            <a:stretch>
              <a:fillRect l="0" t="-71533" r="0" b="-71533"/>
            </a:stretch>
          </a:blipFill>
        </p:spPr>
      </p:sp>
      <p:sp>
        <p:nvSpPr>
          <p:cNvPr name="TextBox 25" id="25"/>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89357" y="2981850"/>
            <a:ext cx="8569943" cy="6276450"/>
          </a:xfrm>
          <a:custGeom>
            <a:avLst/>
            <a:gdLst/>
            <a:ahLst/>
            <a:cxnLst/>
            <a:rect r="r" b="b" t="t" l="l"/>
            <a:pathLst>
              <a:path h="6276450" w="8569943">
                <a:moveTo>
                  <a:pt x="0" y="0"/>
                </a:moveTo>
                <a:lnTo>
                  <a:pt x="8569943" y="0"/>
                </a:lnTo>
                <a:lnTo>
                  <a:pt x="8569943" y="6276450"/>
                </a:lnTo>
                <a:lnTo>
                  <a:pt x="0" y="6276450"/>
                </a:lnTo>
                <a:lnTo>
                  <a:pt x="0" y="0"/>
                </a:lnTo>
                <a:close/>
              </a:path>
            </a:pathLst>
          </a:custGeom>
          <a:blipFill>
            <a:blip r:embed="rId5"/>
            <a:stretch>
              <a:fillRect l="0" t="0" r="0" b="-4742"/>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2032351" y="2975172"/>
            <a:ext cx="5579269"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1. DongVatPrototype: </a:t>
            </a:r>
          </a:p>
        </p:txBody>
      </p:sp>
      <p:sp>
        <p:nvSpPr>
          <p:cNvPr name="TextBox 8" id="8"/>
          <p:cNvSpPr txBox="true"/>
          <p:nvPr/>
        </p:nvSpPr>
        <p:spPr>
          <a:xfrm rot="0">
            <a:off x="2758140" y="4064772"/>
            <a:ext cx="4742262" cy="3314371"/>
          </a:xfrm>
          <a:prstGeom prst="rect">
            <a:avLst/>
          </a:prstGeom>
        </p:spPr>
        <p:txBody>
          <a:bodyPr anchor="t" rtlCol="false" tIns="0" lIns="0" bIns="0" rIns="0">
            <a:spAutoFit/>
          </a:bodyPr>
          <a:lstStyle/>
          <a:p>
            <a:pPr marL="682580" indent="-341290" lvl="1">
              <a:lnSpc>
                <a:spcPts val="4426"/>
              </a:lnSpc>
              <a:buFont typeface="Arial"/>
              <a:buChar char="•"/>
            </a:pPr>
            <a:r>
              <a:rPr lang="en-US" sz="3161">
                <a:solidFill>
                  <a:srgbClr val="FFFFFF"/>
                </a:solidFill>
                <a:latin typeface="Montserrat"/>
              </a:rPr>
              <a:t>Đây là lớp giao diện (interface) nguyên mẫu (prototype) cho các đối tượng Động vật (DongVat). </a:t>
            </a:r>
          </a:p>
        </p:txBody>
      </p:sp>
      <p:sp>
        <p:nvSpPr>
          <p:cNvPr name="Freeform 9" id="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10" id="1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850557" y="2684217"/>
            <a:ext cx="7379067" cy="6574083"/>
          </a:xfrm>
          <a:custGeom>
            <a:avLst/>
            <a:gdLst/>
            <a:ahLst/>
            <a:cxnLst/>
            <a:rect r="r" b="b" t="t" l="l"/>
            <a:pathLst>
              <a:path h="6574083" w="7379067">
                <a:moveTo>
                  <a:pt x="0" y="0"/>
                </a:moveTo>
                <a:lnTo>
                  <a:pt x="7379067" y="0"/>
                </a:lnTo>
                <a:lnTo>
                  <a:pt x="7379067" y="6574083"/>
                </a:lnTo>
                <a:lnTo>
                  <a:pt x="0" y="6574083"/>
                </a:lnTo>
                <a:lnTo>
                  <a:pt x="0" y="0"/>
                </a:lnTo>
                <a:close/>
              </a:path>
            </a:pathLst>
          </a:custGeom>
          <a:blipFill>
            <a:blip r:embed="rId5"/>
            <a:stretch>
              <a:fillRect l="0" t="0" r="-536" b="0"/>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1764738" y="2617542"/>
            <a:ext cx="1907598"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2.</a:t>
            </a:r>
            <a:r>
              <a:rPr lang="en-US" sz="4057">
                <a:solidFill>
                  <a:srgbClr val="FFFFFF"/>
                </a:solidFill>
                <a:latin typeface="Montserrat"/>
              </a:rPr>
              <a:t> Meo: </a:t>
            </a:r>
          </a:p>
        </p:txBody>
      </p:sp>
      <p:sp>
        <p:nvSpPr>
          <p:cNvPr name="TextBox 8" id="8"/>
          <p:cNvSpPr txBox="true"/>
          <p:nvPr/>
        </p:nvSpPr>
        <p:spPr>
          <a:xfrm rot="0">
            <a:off x="2450854" y="3762257"/>
            <a:ext cx="4742262" cy="3314371"/>
          </a:xfrm>
          <a:prstGeom prst="rect">
            <a:avLst/>
          </a:prstGeom>
        </p:spPr>
        <p:txBody>
          <a:bodyPr anchor="t" rtlCol="false" tIns="0" lIns="0" bIns="0" rIns="0">
            <a:spAutoFit/>
          </a:bodyPr>
          <a:lstStyle/>
          <a:p>
            <a:pPr marL="682580" indent="-341290" lvl="1">
              <a:lnSpc>
                <a:spcPts val="4426"/>
              </a:lnSpc>
              <a:buFont typeface="Arial"/>
              <a:buChar char="•"/>
            </a:pPr>
            <a:r>
              <a:rPr lang="en-US" sz="3161">
                <a:solidFill>
                  <a:srgbClr val="FFFFFF"/>
                </a:solidFill>
                <a:latin typeface="Montserrat"/>
              </a:rPr>
              <a:t>Là một lớp con (concrete class) triển khai giao diện DongVatPrototype để tạo mới các đối tượng Mèo (Meo). </a:t>
            </a:r>
          </a:p>
        </p:txBody>
      </p:sp>
      <p:sp>
        <p:nvSpPr>
          <p:cNvPr name="Freeform 9" id="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10" id="1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486155" y="2684217"/>
            <a:ext cx="7773145" cy="6871716"/>
          </a:xfrm>
          <a:custGeom>
            <a:avLst/>
            <a:gdLst/>
            <a:ahLst/>
            <a:cxnLst/>
            <a:rect r="r" b="b" t="t" l="l"/>
            <a:pathLst>
              <a:path h="6871716" w="7773145">
                <a:moveTo>
                  <a:pt x="0" y="0"/>
                </a:moveTo>
                <a:lnTo>
                  <a:pt x="7773145" y="0"/>
                </a:lnTo>
                <a:lnTo>
                  <a:pt x="7773145" y="6871716"/>
                </a:lnTo>
                <a:lnTo>
                  <a:pt x="0" y="6871716"/>
                </a:lnTo>
                <a:lnTo>
                  <a:pt x="0" y="0"/>
                </a:lnTo>
                <a:close/>
              </a:path>
            </a:pathLst>
          </a:custGeom>
          <a:blipFill>
            <a:blip r:embed="rId5"/>
            <a:stretch>
              <a:fillRect l="-641" t="-1526" r="-641" b="0"/>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1881209" y="3280830"/>
            <a:ext cx="1821548"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3.</a:t>
            </a:r>
            <a:r>
              <a:rPr lang="en-US" sz="4057">
                <a:solidFill>
                  <a:srgbClr val="FFFFFF"/>
                </a:solidFill>
                <a:latin typeface="Montserrat"/>
              </a:rPr>
              <a:t> Cho: </a:t>
            </a:r>
          </a:p>
        </p:txBody>
      </p:sp>
      <p:sp>
        <p:nvSpPr>
          <p:cNvPr name="TextBox 8" id="8"/>
          <p:cNvSpPr txBox="true"/>
          <p:nvPr/>
        </p:nvSpPr>
        <p:spPr>
          <a:xfrm rot="0">
            <a:off x="2371648" y="4409252"/>
            <a:ext cx="4900673" cy="2759704"/>
          </a:xfrm>
          <a:prstGeom prst="rect">
            <a:avLst/>
          </a:prstGeom>
        </p:spPr>
        <p:txBody>
          <a:bodyPr anchor="t" rtlCol="false" tIns="0" lIns="0" bIns="0" rIns="0">
            <a:spAutoFit/>
          </a:bodyPr>
          <a:lstStyle/>
          <a:p>
            <a:pPr marL="682580" indent="-341290" lvl="1">
              <a:lnSpc>
                <a:spcPts val="4426"/>
              </a:lnSpc>
              <a:buFont typeface="Arial"/>
              <a:buChar char="•"/>
            </a:pPr>
            <a:r>
              <a:rPr lang="en-US" sz="3161">
                <a:solidFill>
                  <a:srgbClr val="FFFFFF"/>
                </a:solidFill>
                <a:latin typeface="Montserrat"/>
              </a:rPr>
              <a:t>Là một lớp con khác triển khai giao diện DongVatPrototype để tạo mới các đối tượng Chó (Cho). </a:t>
            </a:r>
          </a:p>
        </p:txBody>
      </p:sp>
      <p:sp>
        <p:nvSpPr>
          <p:cNvPr name="Freeform 9" id="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10" id="1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44000" y="2807123"/>
            <a:ext cx="8223542" cy="6249892"/>
          </a:xfrm>
          <a:custGeom>
            <a:avLst/>
            <a:gdLst/>
            <a:ahLst/>
            <a:cxnLst/>
            <a:rect r="r" b="b" t="t" l="l"/>
            <a:pathLst>
              <a:path h="6249892" w="8223542">
                <a:moveTo>
                  <a:pt x="0" y="0"/>
                </a:moveTo>
                <a:lnTo>
                  <a:pt x="8223542" y="0"/>
                </a:lnTo>
                <a:lnTo>
                  <a:pt x="8223542" y="6249891"/>
                </a:lnTo>
                <a:lnTo>
                  <a:pt x="0" y="6249891"/>
                </a:lnTo>
                <a:lnTo>
                  <a:pt x="0" y="0"/>
                </a:lnTo>
                <a:close/>
              </a:path>
            </a:pathLst>
          </a:custGeom>
          <a:blipFill>
            <a:blip r:embed="rId5"/>
            <a:stretch>
              <a:fillRect l="0" t="0" r="0" b="0"/>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593068" y="3280830"/>
            <a:ext cx="8071027"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4.</a:t>
            </a:r>
            <a:r>
              <a:rPr lang="en-US" sz="4057">
                <a:solidFill>
                  <a:srgbClr val="FFFFFF"/>
                </a:solidFill>
                <a:latin typeface="Montserrat"/>
              </a:rPr>
              <a:t> QuanLyDongVatPrototype: </a:t>
            </a:r>
          </a:p>
        </p:txBody>
      </p:sp>
      <p:sp>
        <p:nvSpPr>
          <p:cNvPr name="TextBox 8" id="8"/>
          <p:cNvSpPr txBox="true"/>
          <p:nvPr/>
        </p:nvSpPr>
        <p:spPr>
          <a:xfrm rot="0">
            <a:off x="1747359" y="4578369"/>
            <a:ext cx="6149252" cy="3314371"/>
          </a:xfrm>
          <a:prstGeom prst="rect">
            <a:avLst/>
          </a:prstGeom>
        </p:spPr>
        <p:txBody>
          <a:bodyPr anchor="t" rtlCol="false" tIns="0" lIns="0" bIns="0" rIns="0">
            <a:spAutoFit/>
          </a:bodyPr>
          <a:lstStyle/>
          <a:p>
            <a:pPr marL="682580" indent="-341290" lvl="1">
              <a:lnSpc>
                <a:spcPts val="4426"/>
              </a:lnSpc>
              <a:buFont typeface="Arial"/>
              <a:buChar char="•"/>
            </a:pPr>
            <a:r>
              <a:rPr lang="en-US" sz="3161">
                <a:solidFill>
                  <a:srgbClr val="FFFFFF"/>
                </a:solidFill>
                <a:latin typeface="Montserrat"/>
              </a:rPr>
              <a:t>Lớp này chịu trách nhiệm quản lý các đối tượng nguyên mẫu (prototypes) của Mèo và Chó thông qua một unordered_map (bản đồ không thứ tự). </a:t>
            </a:r>
          </a:p>
        </p:txBody>
      </p:sp>
      <p:sp>
        <p:nvSpPr>
          <p:cNvPr name="Freeform 9" id="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10" id="1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13367" y="2725456"/>
            <a:ext cx="7045933" cy="6532844"/>
          </a:xfrm>
          <a:custGeom>
            <a:avLst/>
            <a:gdLst/>
            <a:ahLst/>
            <a:cxnLst/>
            <a:rect r="r" b="b" t="t" l="l"/>
            <a:pathLst>
              <a:path h="6532844" w="7045933">
                <a:moveTo>
                  <a:pt x="0" y="0"/>
                </a:moveTo>
                <a:lnTo>
                  <a:pt x="7045933" y="0"/>
                </a:lnTo>
                <a:lnTo>
                  <a:pt x="7045933" y="6532844"/>
                </a:lnTo>
                <a:lnTo>
                  <a:pt x="0" y="6532844"/>
                </a:lnTo>
                <a:lnTo>
                  <a:pt x="0" y="0"/>
                </a:lnTo>
                <a:close/>
              </a:path>
            </a:pathLst>
          </a:custGeom>
          <a:blipFill>
            <a:blip r:embed="rId5"/>
            <a:stretch>
              <a:fillRect l="0" t="0" r="0" b="0"/>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786471" y="3280830"/>
            <a:ext cx="8071027"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5.</a:t>
            </a:r>
            <a:r>
              <a:rPr lang="en-US" sz="4057">
                <a:solidFill>
                  <a:srgbClr val="FFFFFF"/>
                </a:solidFill>
                <a:latin typeface="Montserrat"/>
              </a:rPr>
              <a:t> Hàm suaThongTin(): </a:t>
            </a:r>
          </a:p>
        </p:txBody>
      </p:sp>
      <p:sp>
        <p:nvSpPr>
          <p:cNvPr name="TextBox 8" id="8"/>
          <p:cNvSpPr txBox="true"/>
          <p:nvPr/>
        </p:nvSpPr>
        <p:spPr>
          <a:xfrm rot="0">
            <a:off x="1747359" y="4394360"/>
            <a:ext cx="6149252" cy="2205038"/>
          </a:xfrm>
          <a:prstGeom prst="rect">
            <a:avLst/>
          </a:prstGeom>
        </p:spPr>
        <p:txBody>
          <a:bodyPr anchor="t" rtlCol="false" tIns="0" lIns="0" bIns="0" rIns="0">
            <a:spAutoFit/>
          </a:bodyPr>
          <a:lstStyle/>
          <a:p>
            <a:pPr marL="682580" indent="-341290" lvl="1">
              <a:lnSpc>
                <a:spcPts val="4426"/>
              </a:lnSpc>
              <a:buFont typeface="Arial"/>
              <a:buChar char="•"/>
            </a:pPr>
            <a:r>
              <a:rPr lang="en-US" sz="3161">
                <a:solidFill>
                  <a:srgbClr val="FFFFFF"/>
                </a:solidFill>
                <a:latin typeface="Montserrat"/>
              </a:rPr>
              <a:t>Trong chương trình cho phép người dùng sửa thông tin của đối tượng động vật (mèo hoặc chó). </a:t>
            </a:r>
          </a:p>
        </p:txBody>
      </p:sp>
      <p:sp>
        <p:nvSpPr>
          <p:cNvPr name="Freeform 9" id="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10" id="1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607984" y="2663340"/>
            <a:ext cx="7177313" cy="6892593"/>
          </a:xfrm>
          <a:custGeom>
            <a:avLst/>
            <a:gdLst/>
            <a:ahLst/>
            <a:cxnLst/>
            <a:rect r="r" b="b" t="t" l="l"/>
            <a:pathLst>
              <a:path h="6892593" w="7177313">
                <a:moveTo>
                  <a:pt x="0" y="0"/>
                </a:moveTo>
                <a:lnTo>
                  <a:pt x="7177313" y="0"/>
                </a:lnTo>
                <a:lnTo>
                  <a:pt x="7177313" y="6892593"/>
                </a:lnTo>
                <a:lnTo>
                  <a:pt x="0" y="6892593"/>
                </a:lnTo>
                <a:lnTo>
                  <a:pt x="0" y="0"/>
                </a:lnTo>
                <a:close/>
              </a:path>
            </a:pathLst>
          </a:custGeom>
          <a:blipFill>
            <a:blip r:embed="rId5"/>
            <a:stretch>
              <a:fillRect l="0" t="0" r="0" b="0"/>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257060" y="3831673"/>
            <a:ext cx="8071027"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5.</a:t>
            </a:r>
            <a:r>
              <a:rPr lang="en-US" sz="4057">
                <a:solidFill>
                  <a:srgbClr val="FFFFFF"/>
                </a:solidFill>
                <a:latin typeface="Montserrat"/>
              </a:rPr>
              <a:t> Hàm main(): </a:t>
            </a:r>
          </a:p>
        </p:txBody>
      </p:sp>
      <p:sp>
        <p:nvSpPr>
          <p:cNvPr name="TextBox 8" id="8"/>
          <p:cNvSpPr txBox="true"/>
          <p:nvPr/>
        </p:nvSpPr>
        <p:spPr>
          <a:xfrm rot="0">
            <a:off x="2404625" y="4848714"/>
            <a:ext cx="6149252" cy="2759704"/>
          </a:xfrm>
          <a:prstGeom prst="rect">
            <a:avLst/>
          </a:prstGeom>
        </p:spPr>
        <p:txBody>
          <a:bodyPr anchor="t" rtlCol="false" tIns="0" lIns="0" bIns="0" rIns="0">
            <a:spAutoFit/>
          </a:bodyPr>
          <a:lstStyle/>
          <a:p>
            <a:pPr marL="682580" indent="-341290" lvl="1">
              <a:lnSpc>
                <a:spcPts val="4426"/>
              </a:lnSpc>
              <a:buFont typeface="Arial"/>
              <a:buChar char="•"/>
            </a:pPr>
            <a:r>
              <a:rPr lang="en-US" sz="3161">
                <a:solidFill>
                  <a:srgbClr val="FFFFFF"/>
                </a:solidFill>
                <a:latin typeface="Montserrat"/>
              </a:rPr>
              <a:t>Trong hàm main, chúng ta tạo một đối tượng QuanLyDongVatPrototype để quản lý các đối tượng nguyên mẫu Mèo và Chó </a:t>
            </a:r>
          </a:p>
        </p:txBody>
      </p:sp>
      <p:sp>
        <p:nvSpPr>
          <p:cNvPr name="Freeform 9" id="9"/>
          <p:cNvSpPr/>
          <p:nvPr/>
        </p:nvSpPr>
        <p:spPr>
          <a:xfrm flipH="false" flipV="false" rot="0">
            <a:off x="9607984" y="2663340"/>
            <a:ext cx="7177313" cy="6892593"/>
          </a:xfrm>
          <a:custGeom>
            <a:avLst/>
            <a:gdLst/>
            <a:ahLst/>
            <a:cxnLst/>
            <a:rect r="r" b="b" t="t" l="l"/>
            <a:pathLst>
              <a:path h="6892593" w="7177313">
                <a:moveTo>
                  <a:pt x="0" y="0"/>
                </a:moveTo>
                <a:lnTo>
                  <a:pt x="7177313" y="0"/>
                </a:lnTo>
                <a:lnTo>
                  <a:pt x="7177313" y="6892593"/>
                </a:lnTo>
                <a:lnTo>
                  <a:pt x="0" y="6892593"/>
                </a:lnTo>
                <a:lnTo>
                  <a:pt x="0" y="0"/>
                </a:lnTo>
                <a:close/>
              </a:path>
            </a:pathLst>
          </a:custGeom>
          <a:blipFill>
            <a:blip r:embed="rId5"/>
            <a:stretch>
              <a:fillRect l="0" t="0" r="0" b="0"/>
            </a:stretch>
          </a:blipFill>
        </p:spPr>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365316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8493">
            <a:off x="-3853558" y="587662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4"/>
            <a:stretch>
              <a:fillRect l="0" t="0" r="0" b="0"/>
            </a:stretch>
          </a:blipFill>
        </p:spPr>
      </p:sp>
      <p:sp>
        <p:nvSpPr>
          <p:cNvPr name="Freeform 4" id="4"/>
          <p:cNvSpPr/>
          <p:nvPr/>
        </p:nvSpPr>
        <p:spPr>
          <a:xfrm flipH="false" flipV="false" rot="0">
            <a:off x="11356529" y="-5536650"/>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157760" y="2939802"/>
            <a:ext cx="9117903" cy="6616132"/>
          </a:xfrm>
          <a:custGeom>
            <a:avLst/>
            <a:gdLst/>
            <a:ahLst/>
            <a:cxnLst/>
            <a:rect r="r" b="b" t="t" l="l"/>
            <a:pathLst>
              <a:path h="6616132" w="9117903">
                <a:moveTo>
                  <a:pt x="0" y="0"/>
                </a:moveTo>
                <a:lnTo>
                  <a:pt x="9117904" y="0"/>
                </a:lnTo>
                <a:lnTo>
                  <a:pt x="9117904" y="6616131"/>
                </a:lnTo>
                <a:lnTo>
                  <a:pt x="0" y="6616131"/>
                </a:lnTo>
                <a:lnTo>
                  <a:pt x="0" y="0"/>
                </a:lnTo>
                <a:close/>
              </a:path>
            </a:pathLst>
          </a:custGeom>
          <a:blipFill>
            <a:blip r:embed="rId5"/>
            <a:stretch>
              <a:fillRect l="0" t="0" r="0" b="0"/>
            </a:stretch>
          </a:blipFill>
        </p:spPr>
      </p:sp>
      <p:sp>
        <p:nvSpPr>
          <p:cNvPr name="TextBox 6" id="6"/>
          <p:cNvSpPr txBox="true"/>
          <p:nvPr/>
        </p:nvSpPr>
        <p:spPr>
          <a:xfrm rot="0">
            <a:off x="4821985" y="876300"/>
            <a:ext cx="14593508" cy="1278300"/>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Ví dụ Minh Họa</a:t>
            </a:r>
          </a:p>
        </p:txBody>
      </p:sp>
      <p:sp>
        <p:nvSpPr>
          <p:cNvPr name="TextBox 7" id="7"/>
          <p:cNvSpPr txBox="true"/>
          <p:nvPr/>
        </p:nvSpPr>
        <p:spPr>
          <a:xfrm rot="0">
            <a:off x="-587566" y="3586487"/>
            <a:ext cx="8071027" cy="677990"/>
          </a:xfrm>
          <a:prstGeom prst="rect">
            <a:avLst/>
          </a:prstGeom>
        </p:spPr>
        <p:txBody>
          <a:bodyPr anchor="t" rtlCol="false" tIns="0" lIns="0" bIns="0" rIns="0">
            <a:spAutoFit/>
          </a:bodyPr>
          <a:lstStyle/>
          <a:p>
            <a:pPr algn="ctr">
              <a:lnSpc>
                <a:spcPts val="5680"/>
              </a:lnSpc>
              <a:spcBef>
                <a:spcPct val="0"/>
              </a:spcBef>
            </a:pPr>
            <a:r>
              <a:rPr lang="en-US" sz="4057">
                <a:solidFill>
                  <a:srgbClr val="FFFFFF"/>
                </a:solidFill>
                <a:latin typeface="Montserrat"/>
              </a:rPr>
              <a:t>5.</a:t>
            </a:r>
            <a:r>
              <a:rPr lang="en-US" sz="4057">
                <a:solidFill>
                  <a:srgbClr val="FFFFFF"/>
                </a:solidFill>
                <a:latin typeface="Montserrat"/>
              </a:rPr>
              <a:t> Hàm main(): </a:t>
            </a:r>
          </a:p>
        </p:txBody>
      </p:sp>
      <p:sp>
        <p:nvSpPr>
          <p:cNvPr name="Freeform 8" id="8"/>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6"/>
            <a:stretch>
              <a:fillRect l="0" t="-71533" r="0" b="-71533"/>
            </a:stretch>
          </a:blipFill>
        </p:spPr>
      </p:sp>
      <p:sp>
        <p:nvSpPr>
          <p:cNvPr name="TextBox 9" id="9"/>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8462913" y="-347083"/>
            <a:ext cx="15956780" cy="11779005"/>
          </a:xfrm>
          <a:custGeom>
            <a:avLst/>
            <a:gdLst/>
            <a:ahLst/>
            <a:cxnLst/>
            <a:rect r="r" b="b" t="t" l="l"/>
            <a:pathLst>
              <a:path h="11779005" w="15956780">
                <a:moveTo>
                  <a:pt x="0" y="0"/>
                </a:moveTo>
                <a:lnTo>
                  <a:pt x="15956781" y="0"/>
                </a:lnTo>
                <a:lnTo>
                  <a:pt x="15956781" y="11779005"/>
                </a:lnTo>
                <a:lnTo>
                  <a:pt x="0" y="117790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99897" y="661471"/>
            <a:ext cx="2639188" cy="3033550"/>
          </a:xfrm>
          <a:custGeom>
            <a:avLst/>
            <a:gdLst/>
            <a:ahLst/>
            <a:cxnLst/>
            <a:rect r="r" b="b" t="t" l="l"/>
            <a:pathLst>
              <a:path h="3033550" w="2639188">
                <a:moveTo>
                  <a:pt x="0" y="0"/>
                </a:moveTo>
                <a:lnTo>
                  <a:pt x="2639188" y="0"/>
                </a:lnTo>
                <a:lnTo>
                  <a:pt x="2639188" y="3033550"/>
                </a:lnTo>
                <a:lnTo>
                  <a:pt x="0" y="3033550"/>
                </a:lnTo>
                <a:lnTo>
                  <a:pt x="0" y="0"/>
                </a:lnTo>
                <a:close/>
              </a:path>
            </a:pathLst>
          </a:custGeom>
          <a:blipFill>
            <a:blip r:embed="rId8"/>
            <a:stretch>
              <a:fillRect l="0" t="0" r="0" b="0"/>
            </a:stretch>
          </a:blipFill>
        </p:spPr>
      </p:sp>
      <p:sp>
        <p:nvSpPr>
          <p:cNvPr name="Freeform 6" id="6"/>
          <p:cNvSpPr/>
          <p:nvPr/>
        </p:nvSpPr>
        <p:spPr>
          <a:xfrm flipH="false" flipV="false" rot="1953174">
            <a:off x="-96002" y="8415347"/>
            <a:ext cx="5153321" cy="3040459"/>
          </a:xfrm>
          <a:custGeom>
            <a:avLst/>
            <a:gdLst/>
            <a:ahLst/>
            <a:cxnLst/>
            <a:rect r="r" b="b" t="t" l="l"/>
            <a:pathLst>
              <a:path h="3040459" w="5153321">
                <a:moveTo>
                  <a:pt x="0" y="0"/>
                </a:moveTo>
                <a:lnTo>
                  <a:pt x="5153321" y="0"/>
                </a:lnTo>
                <a:lnTo>
                  <a:pt x="5153321" y="3040459"/>
                </a:lnTo>
                <a:lnTo>
                  <a:pt x="0" y="3040459"/>
                </a:lnTo>
                <a:lnTo>
                  <a:pt x="0" y="0"/>
                </a:lnTo>
                <a:close/>
              </a:path>
            </a:pathLst>
          </a:custGeom>
          <a:blipFill>
            <a:blip r:embed="rId9"/>
            <a:stretch>
              <a:fillRect l="0" t="0" r="0" b="0"/>
            </a:stretch>
          </a:blipFill>
        </p:spPr>
      </p:sp>
      <p:sp>
        <p:nvSpPr>
          <p:cNvPr name="TextBox 7" id="7"/>
          <p:cNvSpPr txBox="true"/>
          <p:nvPr/>
        </p:nvSpPr>
        <p:spPr>
          <a:xfrm rot="0">
            <a:off x="3012677" y="3947244"/>
            <a:ext cx="20111315" cy="2411941"/>
          </a:xfrm>
          <a:prstGeom prst="rect">
            <a:avLst/>
          </a:prstGeom>
        </p:spPr>
        <p:txBody>
          <a:bodyPr anchor="t" rtlCol="false" tIns="0" lIns="0" bIns="0" rIns="0">
            <a:spAutoFit/>
          </a:bodyPr>
          <a:lstStyle/>
          <a:p>
            <a:pPr algn="l" marL="0" indent="0" lvl="0">
              <a:lnSpc>
                <a:spcPts val="19765"/>
              </a:lnSpc>
              <a:spcBef>
                <a:spcPct val="0"/>
              </a:spcBef>
            </a:pPr>
            <a:r>
              <a:rPr lang="en-US" sz="14118" strike="noStrike" u="none">
                <a:solidFill>
                  <a:srgbClr val="FFFFFF"/>
                </a:solidFill>
                <a:latin typeface="Montserrat Ultra-Bold"/>
              </a:rPr>
              <a:t>Kết Luận</a:t>
            </a:r>
          </a:p>
        </p:txBody>
      </p:sp>
      <p:sp>
        <p:nvSpPr>
          <p:cNvPr name="Freeform 8" id="8"/>
          <p:cNvSpPr/>
          <p:nvPr/>
        </p:nvSpPr>
        <p:spPr>
          <a:xfrm flipH="false" flipV="false" rot="0">
            <a:off x="13851925" y="2557358"/>
            <a:ext cx="5178757" cy="5172284"/>
          </a:xfrm>
          <a:custGeom>
            <a:avLst/>
            <a:gdLst/>
            <a:ahLst/>
            <a:cxnLst/>
            <a:rect r="r" b="b" t="t" l="l"/>
            <a:pathLst>
              <a:path h="5172284" w="5178757">
                <a:moveTo>
                  <a:pt x="0" y="0"/>
                </a:moveTo>
                <a:lnTo>
                  <a:pt x="5178757" y="0"/>
                </a:lnTo>
                <a:lnTo>
                  <a:pt x="5178757" y="5172284"/>
                </a:lnTo>
                <a:lnTo>
                  <a:pt x="0" y="5172284"/>
                </a:lnTo>
                <a:lnTo>
                  <a:pt x="0" y="0"/>
                </a:lnTo>
                <a:close/>
              </a:path>
            </a:pathLst>
          </a:custGeom>
          <a:blipFill>
            <a:blip r:embed="rId10"/>
            <a:stretch>
              <a:fillRect l="0" t="0" r="0" b="0"/>
            </a:stretch>
          </a:blipFill>
        </p:spPr>
      </p:sp>
      <p:grpSp>
        <p:nvGrpSpPr>
          <p:cNvPr name="Group 9" id="9"/>
          <p:cNvGrpSpPr>
            <a:grpSpLocks noChangeAspect="true"/>
          </p:cNvGrpSpPr>
          <p:nvPr/>
        </p:nvGrpSpPr>
        <p:grpSpPr>
          <a:xfrm rot="0">
            <a:off x="12602078" y="665655"/>
            <a:ext cx="8592645" cy="8592645"/>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11" id="11"/>
          <p:cNvSpPr/>
          <p:nvPr/>
        </p:nvSpPr>
        <p:spPr>
          <a:xfrm flipH="false" flipV="false" rot="0">
            <a:off x="15206883" y="-363454"/>
            <a:ext cx="2052417" cy="2049851"/>
          </a:xfrm>
          <a:custGeom>
            <a:avLst/>
            <a:gdLst/>
            <a:ahLst/>
            <a:cxnLst/>
            <a:rect r="r" b="b" t="t" l="l"/>
            <a:pathLst>
              <a:path h="2049851" w="2052417">
                <a:moveTo>
                  <a:pt x="0" y="0"/>
                </a:moveTo>
                <a:lnTo>
                  <a:pt x="2052417" y="0"/>
                </a:lnTo>
                <a:lnTo>
                  <a:pt x="2052417" y="2049851"/>
                </a:lnTo>
                <a:lnTo>
                  <a:pt x="0" y="2049851"/>
                </a:lnTo>
                <a:lnTo>
                  <a:pt x="0" y="0"/>
                </a:lnTo>
                <a:close/>
              </a:path>
            </a:pathLst>
          </a:custGeom>
          <a:blipFill>
            <a:blip r:embed="rId10"/>
            <a:stretch>
              <a:fillRect l="0" t="0" r="0" b="0"/>
            </a:stretch>
          </a:blipFill>
        </p:spPr>
      </p:sp>
      <p:sp>
        <p:nvSpPr>
          <p:cNvPr name="Freeform 12" id="12"/>
          <p:cNvSpPr/>
          <p:nvPr/>
        </p:nvSpPr>
        <p:spPr>
          <a:xfrm flipH="false" flipV="false" rot="0">
            <a:off x="13200948" y="7131521"/>
            <a:ext cx="1197740" cy="1196242"/>
          </a:xfrm>
          <a:custGeom>
            <a:avLst/>
            <a:gdLst/>
            <a:ahLst/>
            <a:cxnLst/>
            <a:rect r="r" b="b" t="t" l="l"/>
            <a:pathLst>
              <a:path h="1196242" w="1197740">
                <a:moveTo>
                  <a:pt x="0" y="0"/>
                </a:moveTo>
                <a:lnTo>
                  <a:pt x="1197740" y="0"/>
                </a:lnTo>
                <a:lnTo>
                  <a:pt x="1197740" y="1196242"/>
                </a:lnTo>
                <a:lnTo>
                  <a:pt x="0" y="1196242"/>
                </a:lnTo>
                <a:lnTo>
                  <a:pt x="0" y="0"/>
                </a:lnTo>
                <a:close/>
              </a:path>
            </a:pathLst>
          </a:custGeom>
          <a:blipFill>
            <a:blip r:embed="rId10"/>
            <a:stretch>
              <a:fillRect l="0" t="0" r="0" b="0"/>
            </a:stretch>
          </a:blipFill>
        </p:spPr>
      </p:sp>
      <p:sp>
        <p:nvSpPr>
          <p:cNvPr name="Freeform 13" id="13"/>
          <p:cNvSpPr/>
          <p:nvPr/>
        </p:nvSpPr>
        <p:spPr>
          <a:xfrm flipH="false" flipV="false" rot="0">
            <a:off x="12357830" y="2498779"/>
            <a:ext cx="1441988" cy="1440185"/>
          </a:xfrm>
          <a:custGeom>
            <a:avLst/>
            <a:gdLst/>
            <a:ahLst/>
            <a:cxnLst/>
            <a:rect r="r" b="b" t="t" l="l"/>
            <a:pathLst>
              <a:path h="1440185" w="1441988">
                <a:moveTo>
                  <a:pt x="0" y="0"/>
                </a:moveTo>
                <a:lnTo>
                  <a:pt x="1441988" y="0"/>
                </a:lnTo>
                <a:lnTo>
                  <a:pt x="1441988" y="1440185"/>
                </a:lnTo>
                <a:lnTo>
                  <a:pt x="0" y="1440185"/>
                </a:lnTo>
                <a:lnTo>
                  <a:pt x="0" y="0"/>
                </a:lnTo>
                <a:close/>
              </a:path>
            </a:pathLst>
          </a:custGeom>
          <a:blipFill>
            <a:blip r:embed="rId10"/>
            <a:stretch>
              <a:fillRect l="0" t="0" r="0" b="0"/>
            </a:stretch>
          </a:blipFill>
        </p:spPr>
      </p:sp>
      <p:sp>
        <p:nvSpPr>
          <p:cNvPr name="Freeform 14" id="14"/>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1"/>
            <a:stretch>
              <a:fillRect l="0" t="-71533" r="0" b="-71533"/>
            </a:stretch>
          </a:blipFill>
        </p:spPr>
      </p:sp>
      <p:sp>
        <p:nvSpPr>
          <p:cNvPr name="TextBox 15" id="15"/>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99897" y="661471"/>
            <a:ext cx="2639188" cy="3033550"/>
          </a:xfrm>
          <a:custGeom>
            <a:avLst/>
            <a:gdLst/>
            <a:ahLst/>
            <a:cxnLst/>
            <a:rect r="r" b="b" t="t" l="l"/>
            <a:pathLst>
              <a:path h="3033550" w="2639188">
                <a:moveTo>
                  <a:pt x="0" y="0"/>
                </a:moveTo>
                <a:lnTo>
                  <a:pt x="2639188" y="0"/>
                </a:lnTo>
                <a:lnTo>
                  <a:pt x="2639188" y="3033550"/>
                </a:lnTo>
                <a:lnTo>
                  <a:pt x="0" y="3033550"/>
                </a:lnTo>
                <a:lnTo>
                  <a:pt x="0" y="0"/>
                </a:lnTo>
                <a:close/>
              </a:path>
            </a:pathLst>
          </a:custGeom>
          <a:blipFill>
            <a:blip r:embed="rId8"/>
            <a:stretch>
              <a:fillRect l="0" t="0" r="0" b="0"/>
            </a:stretch>
          </a:blipFill>
        </p:spPr>
      </p:sp>
      <p:sp>
        <p:nvSpPr>
          <p:cNvPr name="Freeform 6" id="6"/>
          <p:cNvSpPr/>
          <p:nvPr/>
        </p:nvSpPr>
        <p:spPr>
          <a:xfrm flipH="false" flipV="false" rot="1953174">
            <a:off x="-96002" y="8415347"/>
            <a:ext cx="5153321" cy="3040459"/>
          </a:xfrm>
          <a:custGeom>
            <a:avLst/>
            <a:gdLst/>
            <a:ahLst/>
            <a:cxnLst/>
            <a:rect r="r" b="b" t="t" l="l"/>
            <a:pathLst>
              <a:path h="3040459" w="5153321">
                <a:moveTo>
                  <a:pt x="0" y="0"/>
                </a:moveTo>
                <a:lnTo>
                  <a:pt x="5153321" y="0"/>
                </a:lnTo>
                <a:lnTo>
                  <a:pt x="5153321" y="3040459"/>
                </a:lnTo>
                <a:lnTo>
                  <a:pt x="0" y="3040459"/>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480659" y="1859486"/>
            <a:ext cx="11016937" cy="1835535"/>
          </a:xfrm>
          <a:prstGeom prst="rect">
            <a:avLst/>
          </a:prstGeom>
        </p:spPr>
        <p:txBody>
          <a:bodyPr anchor="t" rtlCol="false" tIns="0" lIns="0" bIns="0" rIns="0">
            <a:spAutoFit/>
          </a:bodyPr>
          <a:lstStyle/>
          <a:p>
            <a:pPr>
              <a:lnSpc>
                <a:spcPts val="14985"/>
              </a:lnSpc>
            </a:pPr>
            <a:r>
              <a:rPr lang="en-US" sz="10703">
                <a:solidFill>
                  <a:srgbClr val="FFFFFF"/>
                </a:solidFill>
                <a:latin typeface="Montserrat Ultra-Bold"/>
              </a:rPr>
              <a:t>Mục Tiêu </a:t>
            </a:r>
          </a:p>
        </p:txBody>
      </p:sp>
      <p:grpSp>
        <p:nvGrpSpPr>
          <p:cNvPr name="Group 9" id="9"/>
          <p:cNvGrpSpPr/>
          <p:nvPr/>
        </p:nvGrpSpPr>
        <p:grpSpPr>
          <a:xfrm rot="0">
            <a:off x="2737719" y="4325634"/>
            <a:ext cx="12361782" cy="4197927"/>
            <a:chOff x="0" y="0"/>
            <a:chExt cx="16482376" cy="5597236"/>
          </a:xfrm>
        </p:grpSpPr>
        <p:sp>
          <p:nvSpPr>
            <p:cNvPr name="TextBox 10" id="10"/>
            <p:cNvSpPr txBox="true"/>
            <p:nvPr/>
          </p:nvSpPr>
          <p:spPr>
            <a:xfrm rot="0">
              <a:off x="0" y="-57150"/>
              <a:ext cx="15098075" cy="708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Hiểu rõ hơn về Prototype Design Pattern.</a:t>
              </a:r>
            </a:p>
          </p:txBody>
        </p:sp>
        <p:sp>
          <p:nvSpPr>
            <p:cNvPr name="TextBox 11" id="11"/>
            <p:cNvSpPr txBox="true"/>
            <p:nvPr/>
          </p:nvSpPr>
          <p:spPr>
            <a:xfrm rot="0">
              <a:off x="0" y="981496"/>
              <a:ext cx="16482376" cy="708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Thành thạo cách triển khai Prototype Design Pattern</a:t>
              </a:r>
            </a:p>
          </p:txBody>
        </p:sp>
        <p:sp>
          <p:nvSpPr>
            <p:cNvPr name="TextBox 12" id="12"/>
            <p:cNvSpPr txBox="true"/>
            <p:nvPr/>
          </p:nvSpPr>
          <p:spPr>
            <a:xfrm rot="0">
              <a:off x="0" y="2020142"/>
              <a:ext cx="16482376" cy="708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So sánh và phân tích ưu nhược điểm </a:t>
              </a:r>
            </a:p>
          </p:txBody>
        </p:sp>
        <p:sp>
          <p:nvSpPr>
            <p:cNvPr name="TextBox 13" id="13"/>
            <p:cNvSpPr txBox="true"/>
            <p:nvPr/>
          </p:nvSpPr>
          <p:spPr>
            <a:xfrm rot="0">
              <a:off x="0" y="3087761"/>
              <a:ext cx="16482376" cy="708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Xây dựng các ví dụ minh họa chân thực</a:t>
              </a:r>
            </a:p>
          </p:txBody>
        </p:sp>
        <p:sp>
          <p:nvSpPr>
            <p:cNvPr name="TextBox 14" id="14"/>
            <p:cNvSpPr txBox="true"/>
            <p:nvPr/>
          </p:nvSpPr>
          <p:spPr>
            <a:xfrm rot="0">
              <a:off x="0" y="4126407"/>
              <a:ext cx="16482376" cy="1470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Hiểu ứng dụng thực tế của Prototype Design Pattern</a:t>
              </a:r>
            </a:p>
            <a:p>
              <a:pPr marL="703295" indent="-351648" lvl="1">
                <a:lnSpc>
                  <a:spcPts val="4560"/>
                </a:lnSpc>
                <a:buFont typeface="Arial"/>
                <a:buChar char="•"/>
              </a:pPr>
              <a:r>
                <a:rPr lang="en-US" sz="3257">
                  <a:solidFill>
                    <a:srgbClr val="FFFFFF"/>
                  </a:solidFill>
                  <a:latin typeface="Montserrat"/>
                </a:rPr>
                <a:t>...</a:t>
              </a:r>
            </a:p>
          </p:txBody>
        </p:sp>
      </p:grpSp>
      <p:sp>
        <p:nvSpPr>
          <p:cNvPr name="Freeform 15" id="15"/>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1"/>
            <a:stretch>
              <a:fillRect l="0" t="-71533" r="0" b="-71533"/>
            </a:stretch>
          </a:blipFill>
        </p:spPr>
      </p:sp>
      <p:sp>
        <p:nvSpPr>
          <p:cNvPr name="TextBox 16" id="16"/>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58215" y="2940159"/>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65435">
            <a:off x="-1459966" y="7550558"/>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6"/>
            <a:stretch>
              <a:fillRect l="0" t="0" r="0" b="0"/>
            </a:stretch>
          </a:blipFill>
        </p:spPr>
      </p:sp>
      <p:sp>
        <p:nvSpPr>
          <p:cNvPr name="TextBox 5" id="5"/>
          <p:cNvSpPr txBox="true"/>
          <p:nvPr/>
        </p:nvSpPr>
        <p:spPr>
          <a:xfrm rot="0">
            <a:off x="1028700" y="923925"/>
            <a:ext cx="16230600" cy="896135"/>
          </a:xfrm>
          <a:prstGeom prst="rect">
            <a:avLst/>
          </a:prstGeom>
        </p:spPr>
        <p:txBody>
          <a:bodyPr anchor="t" rtlCol="false" tIns="0" lIns="0" bIns="0" rIns="0">
            <a:spAutoFit/>
          </a:bodyPr>
          <a:lstStyle/>
          <a:p>
            <a:pPr algn="ctr">
              <a:lnSpc>
                <a:spcPts val="7338"/>
              </a:lnSpc>
            </a:pPr>
            <a:r>
              <a:rPr lang="en-US" sz="5241">
                <a:solidFill>
                  <a:srgbClr val="FFFFFF"/>
                </a:solidFill>
                <a:latin typeface="Neue Machina Ultra-Bold"/>
              </a:rPr>
              <a:t>Tổng kết về Prototype Design Pattern.</a:t>
            </a:r>
          </a:p>
        </p:txBody>
      </p:sp>
      <p:grpSp>
        <p:nvGrpSpPr>
          <p:cNvPr name="Group 6" id="6"/>
          <p:cNvGrpSpPr/>
          <p:nvPr/>
        </p:nvGrpSpPr>
        <p:grpSpPr>
          <a:xfrm rot="0">
            <a:off x="2086961" y="2940159"/>
            <a:ext cx="14114077" cy="5926583"/>
            <a:chOff x="0" y="0"/>
            <a:chExt cx="18818770" cy="7902110"/>
          </a:xfrm>
        </p:grpSpPr>
        <p:sp>
          <p:nvSpPr>
            <p:cNvPr name="AutoShape 7" id="7"/>
            <p:cNvSpPr/>
            <p:nvPr/>
          </p:nvSpPr>
          <p:spPr>
            <a:xfrm>
              <a:off x="587566" y="4008179"/>
              <a:ext cx="5545001" cy="31750"/>
            </a:xfrm>
            <a:prstGeom prst="line">
              <a:avLst/>
            </a:prstGeom>
            <a:ln cap="flat" w="63500">
              <a:solidFill>
                <a:srgbClr val="794CEC"/>
              </a:solidFill>
              <a:prstDash val="solid"/>
              <a:headEnd type="none" len="sm" w="sm"/>
              <a:tailEnd type="none" len="sm" w="sm"/>
            </a:ln>
          </p:spPr>
        </p:sp>
        <p:sp>
          <p:nvSpPr>
            <p:cNvPr name="TextBox 8" id="8"/>
            <p:cNvSpPr txBox="true"/>
            <p:nvPr/>
          </p:nvSpPr>
          <p:spPr>
            <a:xfrm rot="0">
              <a:off x="0" y="-57150"/>
              <a:ext cx="6132567" cy="3756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G</a:t>
              </a:r>
              <a:r>
                <a:rPr lang="en-US" sz="3257">
                  <a:solidFill>
                    <a:srgbClr val="FFFFFF"/>
                  </a:solidFill>
                  <a:latin typeface="Montserrat"/>
                </a:rPr>
                <a:t>iúp giảm tải cho việc tạo mới đối tượng và tăng tính linh hoạt của hệ thống.</a:t>
              </a:r>
            </a:p>
          </p:txBody>
        </p:sp>
        <p:sp>
          <p:nvSpPr>
            <p:cNvPr name="TextBox 9" id="9"/>
            <p:cNvSpPr txBox="true"/>
            <p:nvPr/>
          </p:nvSpPr>
          <p:spPr>
            <a:xfrm rot="0">
              <a:off x="6621699" y="2411161"/>
              <a:ext cx="5434988" cy="3756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T</a:t>
              </a:r>
              <a:r>
                <a:rPr lang="en-US" sz="3257">
                  <a:solidFill>
                    <a:srgbClr val="FFFFFF"/>
                  </a:solidFill>
                  <a:latin typeface="Montserrat"/>
                </a:rPr>
                <a:t>ạo mới các đối tượng một cách linh hoạt thông qua phương thức clone.</a:t>
              </a:r>
            </a:p>
          </p:txBody>
        </p:sp>
        <p:sp>
          <p:nvSpPr>
            <p:cNvPr name="AutoShape 10" id="10"/>
            <p:cNvSpPr/>
            <p:nvPr/>
          </p:nvSpPr>
          <p:spPr>
            <a:xfrm>
              <a:off x="7176486" y="6511654"/>
              <a:ext cx="4880201" cy="11885"/>
            </a:xfrm>
            <a:prstGeom prst="line">
              <a:avLst/>
            </a:prstGeom>
            <a:ln cap="flat" w="63500">
              <a:solidFill>
                <a:srgbClr val="794CEC"/>
              </a:solidFill>
              <a:prstDash val="solid"/>
              <a:headEnd type="none" len="sm" w="sm"/>
              <a:tailEnd type="none" len="sm" w="sm"/>
            </a:ln>
          </p:spPr>
        </p:sp>
        <p:sp>
          <p:nvSpPr>
            <p:cNvPr name="TextBox 11" id="11"/>
            <p:cNvSpPr txBox="true"/>
            <p:nvPr/>
          </p:nvSpPr>
          <p:spPr>
            <a:xfrm rot="0">
              <a:off x="12545714" y="3642529"/>
              <a:ext cx="6272807" cy="3756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G</a:t>
              </a:r>
              <a:r>
                <a:rPr lang="en-US" sz="3257">
                  <a:solidFill>
                    <a:srgbClr val="FFFFFF"/>
                  </a:solidFill>
                  <a:latin typeface="Montserrat"/>
                </a:rPr>
                <a:t>iúp tăng tính linh hoạt và hiệu quả khi cần tạo mới nhiều đối tượng có cấu trúc phức tạp</a:t>
              </a:r>
            </a:p>
          </p:txBody>
        </p:sp>
        <p:sp>
          <p:nvSpPr>
            <p:cNvPr name="AutoShape 12" id="12"/>
            <p:cNvSpPr/>
            <p:nvPr/>
          </p:nvSpPr>
          <p:spPr>
            <a:xfrm>
              <a:off x="13242017" y="7826727"/>
              <a:ext cx="5576504" cy="43635"/>
            </a:xfrm>
            <a:prstGeom prst="line">
              <a:avLst/>
            </a:prstGeom>
            <a:ln cap="flat" w="63500">
              <a:solidFill>
                <a:srgbClr val="794CEC"/>
              </a:solidFill>
              <a:prstDash val="solid"/>
              <a:headEnd type="none" len="sm" w="sm"/>
              <a:tailEnd type="none" len="sm" w="sm"/>
            </a:ln>
          </p:spPr>
        </p:sp>
      </p:grpSp>
      <p:sp>
        <p:nvSpPr>
          <p:cNvPr name="Freeform 13" id="13"/>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7"/>
            <a:stretch>
              <a:fillRect l="0" t="-71533" r="0" b="-71533"/>
            </a:stretch>
          </a:blipFill>
        </p:spPr>
      </p:sp>
      <p:sp>
        <p:nvSpPr>
          <p:cNvPr name="TextBox 14" id="14"/>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58215" y="2940159"/>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23925"/>
            <a:ext cx="16230600" cy="896135"/>
          </a:xfrm>
          <a:prstGeom prst="rect">
            <a:avLst/>
          </a:prstGeom>
        </p:spPr>
        <p:txBody>
          <a:bodyPr anchor="t" rtlCol="false" tIns="0" lIns="0" bIns="0" rIns="0">
            <a:spAutoFit/>
          </a:bodyPr>
          <a:lstStyle/>
          <a:p>
            <a:pPr algn="ctr">
              <a:lnSpc>
                <a:spcPts val="7338"/>
              </a:lnSpc>
            </a:pPr>
            <a:r>
              <a:rPr lang="en-US" sz="5241">
                <a:solidFill>
                  <a:srgbClr val="FFFFFF"/>
                </a:solidFill>
                <a:latin typeface="Neue Machina Ultra-Bold"/>
              </a:rPr>
              <a:t> Tầm quan trọng và ứng dụng trong thực tế.</a:t>
            </a:r>
          </a:p>
        </p:txBody>
      </p:sp>
      <p:grpSp>
        <p:nvGrpSpPr>
          <p:cNvPr name="Group 5" id="5"/>
          <p:cNvGrpSpPr/>
          <p:nvPr/>
        </p:nvGrpSpPr>
        <p:grpSpPr>
          <a:xfrm rot="0">
            <a:off x="1145851" y="3159388"/>
            <a:ext cx="15996299" cy="5683542"/>
            <a:chOff x="0" y="0"/>
            <a:chExt cx="21328398" cy="7578056"/>
          </a:xfrm>
        </p:grpSpPr>
        <p:sp>
          <p:nvSpPr>
            <p:cNvPr name="TextBox 6" id="6"/>
            <p:cNvSpPr txBox="true"/>
            <p:nvPr/>
          </p:nvSpPr>
          <p:spPr>
            <a:xfrm rot="0">
              <a:off x="0" y="-57150"/>
              <a:ext cx="4467806" cy="3756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Tăng hiệu suất và giảm tải cho việc tạo mới đối tượng</a:t>
              </a:r>
            </a:p>
          </p:txBody>
        </p:sp>
        <p:sp>
          <p:nvSpPr>
            <p:cNvPr name="TextBox 7" id="7"/>
            <p:cNvSpPr txBox="true"/>
            <p:nvPr/>
          </p:nvSpPr>
          <p:spPr>
            <a:xfrm rot="0">
              <a:off x="5088039" y="3319585"/>
              <a:ext cx="3428737" cy="2994829"/>
            </a:xfrm>
            <a:prstGeom prst="rect">
              <a:avLst/>
            </a:prstGeom>
          </p:spPr>
          <p:txBody>
            <a:bodyPr anchor="t" rtlCol="false" tIns="0" lIns="0" bIns="0" rIns="0">
              <a:spAutoFit/>
            </a:bodyPr>
            <a:lstStyle/>
            <a:p>
              <a:pPr>
                <a:lnSpc>
                  <a:spcPts val="4560"/>
                </a:lnSpc>
                <a:spcBef>
                  <a:spcPct val="0"/>
                </a:spcBef>
              </a:pPr>
              <a:r>
                <a:rPr lang="en-US" sz="3257">
                  <a:solidFill>
                    <a:srgbClr val="FFFFFF"/>
                  </a:solidFill>
                  <a:latin typeface="Montserrat"/>
                </a:rPr>
                <a:t>• Tăng tính linh hoạt và tái sử dụng mã nguồn</a:t>
              </a:r>
            </a:p>
          </p:txBody>
        </p:sp>
        <p:sp>
          <p:nvSpPr>
            <p:cNvPr name="TextBox 8" id="8"/>
            <p:cNvSpPr txBox="true"/>
            <p:nvPr/>
          </p:nvSpPr>
          <p:spPr>
            <a:xfrm rot="0">
              <a:off x="8254338" y="381905"/>
              <a:ext cx="4576440" cy="299482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Đơn giản hóa quá trình tạo mới đối tượng</a:t>
              </a:r>
            </a:p>
          </p:txBody>
        </p:sp>
        <p:sp>
          <p:nvSpPr>
            <p:cNvPr name="TextBox 9" id="9"/>
            <p:cNvSpPr txBox="true"/>
            <p:nvPr/>
          </p:nvSpPr>
          <p:spPr>
            <a:xfrm rot="0">
              <a:off x="12562080" y="3319585"/>
              <a:ext cx="4715708" cy="375682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strike="noStrike" u="none">
                  <a:solidFill>
                    <a:srgbClr val="FFFFFF"/>
                  </a:solidFill>
                  <a:latin typeface="Montserrat"/>
                </a:rPr>
                <a:t>Sử dụng để tạo mới các đối tượng có cấu trúc phức tạp</a:t>
              </a:r>
            </a:p>
          </p:txBody>
        </p:sp>
        <p:sp>
          <p:nvSpPr>
            <p:cNvPr name="TextBox 10" id="10"/>
            <p:cNvSpPr txBox="true"/>
            <p:nvPr/>
          </p:nvSpPr>
          <p:spPr>
            <a:xfrm rot="0">
              <a:off x="16615378" y="-57150"/>
              <a:ext cx="4680670" cy="451882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strike="noStrike" u="none">
                  <a:solidFill>
                    <a:srgbClr val="FFFFFF"/>
                  </a:solidFill>
                  <a:latin typeface="Montserrat"/>
                </a:rPr>
                <a:t>Giúp tạo mới các đối tượng với các biến thể và phiên bản khác nhau</a:t>
              </a:r>
            </a:p>
          </p:txBody>
        </p:sp>
        <p:sp>
          <p:nvSpPr>
            <p:cNvPr name="AutoShape 11" id="11"/>
            <p:cNvSpPr/>
            <p:nvPr/>
          </p:nvSpPr>
          <p:spPr>
            <a:xfrm>
              <a:off x="597607" y="3757626"/>
              <a:ext cx="3870199" cy="0"/>
            </a:xfrm>
            <a:prstGeom prst="line">
              <a:avLst/>
            </a:prstGeom>
            <a:ln cap="flat" w="63500">
              <a:solidFill>
                <a:srgbClr val="794CEC"/>
              </a:solidFill>
              <a:prstDash val="solid"/>
              <a:headEnd type="none" len="sm" w="sm"/>
              <a:tailEnd type="none" len="sm" w="sm"/>
            </a:ln>
          </p:spPr>
        </p:sp>
        <p:sp>
          <p:nvSpPr>
            <p:cNvPr name="AutoShape 12" id="12"/>
            <p:cNvSpPr/>
            <p:nvPr/>
          </p:nvSpPr>
          <p:spPr>
            <a:xfrm>
              <a:off x="5087979" y="6676178"/>
              <a:ext cx="3428737" cy="6410"/>
            </a:xfrm>
            <a:prstGeom prst="line">
              <a:avLst/>
            </a:prstGeom>
            <a:ln cap="flat" w="63500">
              <a:solidFill>
                <a:srgbClr val="794CEC"/>
              </a:solidFill>
              <a:prstDash val="solid"/>
              <a:headEnd type="none" len="sm" w="sm"/>
              <a:tailEnd type="none" len="sm" w="sm"/>
            </a:ln>
          </p:spPr>
        </p:sp>
        <p:sp>
          <p:nvSpPr>
            <p:cNvPr name="AutoShape 13" id="13"/>
            <p:cNvSpPr/>
            <p:nvPr/>
          </p:nvSpPr>
          <p:spPr>
            <a:xfrm flipV="true">
              <a:off x="8828189" y="3789376"/>
              <a:ext cx="3428796" cy="31750"/>
            </a:xfrm>
            <a:prstGeom prst="line">
              <a:avLst/>
            </a:prstGeom>
            <a:ln cap="flat" w="63500">
              <a:solidFill>
                <a:srgbClr val="794CEC"/>
              </a:solidFill>
              <a:prstDash val="solid"/>
              <a:headEnd type="none" len="sm" w="sm"/>
              <a:tailEnd type="none" len="sm" w="sm"/>
            </a:ln>
          </p:spPr>
        </p:sp>
        <p:sp>
          <p:nvSpPr>
            <p:cNvPr name="AutoShape 14" id="14"/>
            <p:cNvSpPr/>
            <p:nvPr/>
          </p:nvSpPr>
          <p:spPr>
            <a:xfrm>
              <a:off x="13227925" y="7514558"/>
              <a:ext cx="4049864" cy="31749"/>
            </a:xfrm>
            <a:prstGeom prst="line">
              <a:avLst/>
            </a:prstGeom>
            <a:ln cap="flat" w="63500">
              <a:solidFill>
                <a:srgbClr val="794CEC"/>
              </a:solidFill>
              <a:prstDash val="solid"/>
              <a:headEnd type="none" len="sm" w="sm"/>
              <a:tailEnd type="none" len="sm" w="sm"/>
            </a:ln>
          </p:spPr>
        </p:sp>
        <p:sp>
          <p:nvSpPr>
            <p:cNvPr name="AutoShape 15" id="15"/>
            <p:cNvSpPr/>
            <p:nvPr/>
          </p:nvSpPr>
          <p:spPr>
            <a:xfrm>
              <a:off x="17278286" y="4782077"/>
              <a:ext cx="4049864" cy="31749"/>
            </a:xfrm>
            <a:prstGeom prst="line">
              <a:avLst/>
            </a:prstGeom>
            <a:ln cap="flat" w="63500">
              <a:solidFill>
                <a:srgbClr val="794CEC"/>
              </a:solidFill>
              <a:prstDash val="solid"/>
              <a:headEnd type="none" len="sm" w="sm"/>
              <a:tailEnd type="none" len="sm" w="sm"/>
            </a:ln>
          </p:spPr>
        </p:sp>
      </p:grpSp>
      <p:sp>
        <p:nvSpPr>
          <p:cNvPr name="Freeform 16" id="16"/>
          <p:cNvSpPr/>
          <p:nvPr/>
        </p:nvSpPr>
        <p:spPr>
          <a:xfrm flipH="false" flipV="false" rot="0">
            <a:off x="-2747548" y="7111943"/>
            <a:ext cx="6888896" cy="7185289"/>
          </a:xfrm>
          <a:custGeom>
            <a:avLst/>
            <a:gdLst/>
            <a:ahLst/>
            <a:cxnLst/>
            <a:rect r="r" b="b" t="t" l="l"/>
            <a:pathLst>
              <a:path h="7185289" w="6888896">
                <a:moveTo>
                  <a:pt x="0" y="0"/>
                </a:moveTo>
                <a:lnTo>
                  <a:pt x="6888896" y="0"/>
                </a:lnTo>
                <a:lnTo>
                  <a:pt x="6888896" y="7185289"/>
                </a:lnTo>
                <a:lnTo>
                  <a:pt x="0" y="7185289"/>
                </a:lnTo>
                <a:lnTo>
                  <a:pt x="0" y="0"/>
                </a:lnTo>
                <a:close/>
              </a:path>
            </a:pathLst>
          </a:custGeom>
          <a:blipFill>
            <a:blip r:embed="rId6"/>
            <a:stretch>
              <a:fillRect l="0" t="0" r="0" b="0"/>
            </a:stretch>
          </a:blipFill>
        </p:spPr>
      </p:sp>
      <p:sp>
        <p:nvSpPr>
          <p:cNvPr name="Freeform 17" id="17"/>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7"/>
            <a:stretch>
              <a:fillRect l="0" t="-71533" r="0" b="-71533"/>
            </a:stretch>
          </a:blipFill>
        </p:spPr>
      </p:sp>
      <p:sp>
        <p:nvSpPr>
          <p:cNvPr name="TextBox 18" id="18"/>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grpSp>
        <p:nvGrpSpPr>
          <p:cNvPr name="Group 4" id="4"/>
          <p:cNvGrpSpPr/>
          <p:nvPr/>
        </p:nvGrpSpPr>
        <p:grpSpPr>
          <a:xfrm rot="0">
            <a:off x="2247556" y="2797072"/>
            <a:ext cx="14099051" cy="6461228"/>
            <a:chOff x="0" y="0"/>
            <a:chExt cx="5143372" cy="2357074"/>
          </a:xfrm>
        </p:grpSpPr>
        <p:sp>
          <p:nvSpPr>
            <p:cNvPr name="Freeform 5" id="5"/>
            <p:cNvSpPr/>
            <p:nvPr/>
          </p:nvSpPr>
          <p:spPr>
            <a:xfrm flipH="false" flipV="false" rot="0">
              <a:off x="0" y="0"/>
              <a:ext cx="5143372" cy="2357074"/>
            </a:xfrm>
            <a:custGeom>
              <a:avLst/>
              <a:gdLst/>
              <a:ahLst/>
              <a:cxnLst/>
              <a:rect r="r" b="b" t="t" l="l"/>
              <a:pathLst>
                <a:path h="2357074" w="5143372">
                  <a:moveTo>
                    <a:pt x="5018912" y="2357074"/>
                  </a:moveTo>
                  <a:lnTo>
                    <a:pt x="124460" y="2357074"/>
                  </a:lnTo>
                  <a:cubicBezTo>
                    <a:pt x="55880" y="2357074"/>
                    <a:pt x="0" y="2301194"/>
                    <a:pt x="0" y="2232614"/>
                  </a:cubicBezTo>
                  <a:lnTo>
                    <a:pt x="0" y="124460"/>
                  </a:lnTo>
                  <a:cubicBezTo>
                    <a:pt x="0" y="55880"/>
                    <a:pt x="55880" y="0"/>
                    <a:pt x="124460" y="0"/>
                  </a:cubicBezTo>
                  <a:lnTo>
                    <a:pt x="5018912" y="0"/>
                  </a:lnTo>
                  <a:cubicBezTo>
                    <a:pt x="5087492" y="0"/>
                    <a:pt x="5143372" y="55880"/>
                    <a:pt x="5143372" y="124460"/>
                  </a:cubicBezTo>
                  <a:lnTo>
                    <a:pt x="5143372" y="2232614"/>
                  </a:lnTo>
                  <a:cubicBezTo>
                    <a:pt x="5143372" y="2301194"/>
                    <a:pt x="5087492" y="2357074"/>
                    <a:pt x="5018912" y="2357074"/>
                  </a:cubicBezTo>
                  <a:close/>
                </a:path>
              </a:pathLst>
            </a:custGeom>
            <a:solidFill>
              <a:srgbClr val="2D2F30">
                <a:alpha val="30980"/>
              </a:srgbClr>
            </a:solidFill>
          </p:spPr>
        </p:sp>
      </p:grpSp>
      <p:sp>
        <p:nvSpPr>
          <p:cNvPr name="TextBox 6" id="6"/>
          <p:cNvSpPr txBox="true"/>
          <p:nvPr/>
        </p:nvSpPr>
        <p:spPr>
          <a:xfrm rot="0">
            <a:off x="6192763" y="85230"/>
            <a:ext cx="5902473" cy="2711841"/>
          </a:xfrm>
          <a:prstGeom prst="rect">
            <a:avLst/>
          </a:prstGeom>
        </p:spPr>
        <p:txBody>
          <a:bodyPr anchor="t" rtlCol="false" tIns="0" lIns="0" bIns="0" rIns="0">
            <a:spAutoFit/>
          </a:bodyPr>
          <a:lstStyle/>
          <a:p>
            <a:pPr algn="ctr">
              <a:lnSpc>
                <a:spcPts val="10866"/>
              </a:lnSpc>
            </a:pPr>
            <a:r>
              <a:rPr lang="en-US" sz="7762">
                <a:solidFill>
                  <a:srgbClr val="FFFFFF"/>
                </a:solidFill>
                <a:latin typeface="Neue Machina Ultra-Bold"/>
              </a:rPr>
              <a:t>Tài liệu tham khảo</a:t>
            </a:r>
          </a:p>
        </p:txBody>
      </p:sp>
      <p:sp>
        <p:nvSpPr>
          <p:cNvPr name="Freeform 7" id="7"/>
          <p:cNvSpPr/>
          <p:nvPr/>
        </p:nvSpPr>
        <p:spPr>
          <a:xfrm flipH="false" flipV="false" rot="0">
            <a:off x="-2168384" y="-2084520"/>
            <a:ext cx="5178757" cy="5172284"/>
          </a:xfrm>
          <a:custGeom>
            <a:avLst/>
            <a:gdLst/>
            <a:ahLst/>
            <a:cxnLst/>
            <a:rect r="r" b="b" t="t" l="l"/>
            <a:pathLst>
              <a:path h="5172284" w="5178757">
                <a:moveTo>
                  <a:pt x="0" y="0"/>
                </a:moveTo>
                <a:lnTo>
                  <a:pt x="5178757" y="0"/>
                </a:lnTo>
                <a:lnTo>
                  <a:pt x="5178757" y="5172284"/>
                </a:lnTo>
                <a:lnTo>
                  <a:pt x="0" y="5172284"/>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4726916" y="-4296322"/>
            <a:ext cx="8592645" cy="8592645"/>
            <a:chOff x="0" y="0"/>
            <a:chExt cx="6355080" cy="6355080"/>
          </a:xfrm>
        </p:grpSpPr>
        <p:sp>
          <p:nvSpPr>
            <p:cNvPr name="Freeform 9" id="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10" id="10"/>
          <p:cNvSpPr txBox="true"/>
          <p:nvPr/>
        </p:nvSpPr>
        <p:spPr>
          <a:xfrm rot="0">
            <a:off x="2247556" y="3750413"/>
            <a:ext cx="14099051"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[1] Refactoring.Guru. https://refactoring.guru/design-patterns</a:t>
            </a:r>
          </a:p>
        </p:txBody>
      </p:sp>
      <p:sp>
        <p:nvSpPr>
          <p:cNvPr name="TextBox 11" id="11"/>
          <p:cNvSpPr txBox="true"/>
          <p:nvPr/>
        </p:nvSpPr>
        <p:spPr>
          <a:xfrm rot="0">
            <a:off x="2094475" y="4772572"/>
            <a:ext cx="14099051"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[2] Design Patterns for Dummies, Steve Holzner, PhD</a:t>
            </a:r>
          </a:p>
        </p:txBody>
      </p:sp>
      <p:sp>
        <p:nvSpPr>
          <p:cNvPr name="TextBox 12" id="12"/>
          <p:cNvSpPr txBox="true"/>
          <p:nvPr/>
        </p:nvSpPr>
        <p:spPr>
          <a:xfrm rot="0">
            <a:off x="2094475" y="5794732"/>
            <a:ext cx="14099051"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[3] Head First, Eric Freeman</a:t>
            </a:r>
          </a:p>
        </p:txBody>
      </p:sp>
      <p:sp>
        <p:nvSpPr>
          <p:cNvPr name="TextBox 13" id="13"/>
          <p:cNvSpPr txBox="true"/>
          <p:nvPr/>
        </p:nvSpPr>
        <p:spPr>
          <a:xfrm rot="0">
            <a:off x="2164808" y="6690210"/>
            <a:ext cx="14099051"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[4] Gang of Four Design Patterns 4.0</a:t>
            </a:r>
          </a:p>
        </p:txBody>
      </p:sp>
      <p:sp>
        <p:nvSpPr>
          <p:cNvPr name="TextBox 14" id="14"/>
          <p:cNvSpPr txBox="true"/>
          <p:nvPr/>
        </p:nvSpPr>
        <p:spPr>
          <a:xfrm rot="0">
            <a:off x="6437796" y="7764641"/>
            <a:ext cx="5718572" cy="545909"/>
          </a:xfrm>
          <a:prstGeom prst="rect">
            <a:avLst/>
          </a:prstGeom>
        </p:spPr>
        <p:txBody>
          <a:bodyPr anchor="t" rtlCol="false" tIns="0" lIns="0" bIns="0" rIns="0">
            <a:spAutoFit/>
          </a:bodyPr>
          <a:lstStyle/>
          <a:p>
            <a:pPr algn="ctr">
              <a:lnSpc>
                <a:spcPts val="4560"/>
              </a:lnSpc>
              <a:spcBef>
                <a:spcPct val="0"/>
              </a:spcBef>
            </a:pPr>
            <a:r>
              <a:rPr lang="en-US" sz="3257">
                <a:solidFill>
                  <a:srgbClr val="FFFFFF"/>
                </a:solidFill>
                <a:latin typeface="Montserrat"/>
              </a:rPr>
              <a:t>[5] Dive into Design Pattern</a:t>
            </a:r>
          </a:p>
        </p:txBody>
      </p:sp>
      <p:sp>
        <p:nvSpPr>
          <p:cNvPr name="Freeform 15" id="15"/>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7"/>
            <a:stretch>
              <a:fillRect l="0" t="-71533" r="0" b="-71533"/>
            </a:stretch>
          </a:blipFill>
        </p:spPr>
      </p:sp>
      <p:sp>
        <p:nvSpPr>
          <p:cNvPr name="TextBox 16" id="16"/>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414910" y="3333911"/>
            <a:ext cx="8483927" cy="341915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a:p>
            <a:pPr>
              <a:lnSpc>
                <a:spcPts val="13667"/>
              </a:lnSpc>
            </a:pPr>
            <a:r>
              <a:rPr lang="en-US" sz="9762">
                <a:solidFill>
                  <a:srgbClr val="FFFFFF"/>
                </a:solidFill>
                <a:latin typeface="Neue Machina Ultra-Bold"/>
              </a:rPr>
              <a:t>for listen</a:t>
            </a:r>
          </a:p>
        </p:txBody>
      </p:sp>
      <p:sp>
        <p:nvSpPr>
          <p:cNvPr name="Freeform 7" id="7"/>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8" id="8"/>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33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4275366" cy="3158427"/>
          </a:xfrm>
          <a:custGeom>
            <a:avLst/>
            <a:gdLst/>
            <a:ahLst/>
            <a:cxnLst/>
            <a:rect r="r" b="b" t="t" l="l"/>
            <a:pathLst>
              <a:path h="3158427" w="4275366">
                <a:moveTo>
                  <a:pt x="0" y="0"/>
                </a:moveTo>
                <a:lnTo>
                  <a:pt x="4275366" y="0"/>
                </a:lnTo>
                <a:lnTo>
                  <a:pt x="4275366" y="3158426"/>
                </a:lnTo>
                <a:lnTo>
                  <a:pt x="0" y="3158426"/>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0" y="1856728"/>
            <a:ext cx="13037587" cy="1334527"/>
          </a:xfrm>
          <a:prstGeom prst="rect">
            <a:avLst/>
          </a:prstGeom>
        </p:spPr>
        <p:txBody>
          <a:bodyPr anchor="t" rtlCol="false" tIns="0" lIns="0" bIns="0" rIns="0">
            <a:spAutoFit/>
          </a:bodyPr>
          <a:lstStyle/>
          <a:p>
            <a:pPr algn="ctr">
              <a:lnSpc>
                <a:spcPts val="10926"/>
              </a:lnSpc>
            </a:pPr>
            <a:r>
              <a:rPr lang="en-US" sz="7804">
                <a:solidFill>
                  <a:srgbClr val="FFFFFF"/>
                </a:solidFill>
                <a:latin typeface="Montserrat Ultra-Bold"/>
              </a:rPr>
              <a:t>Design Pattern là gì</a:t>
            </a:r>
          </a:p>
        </p:txBody>
      </p:sp>
      <p:sp>
        <p:nvSpPr>
          <p:cNvPr name="TextBox 8" id="8"/>
          <p:cNvSpPr txBox="true"/>
          <p:nvPr/>
        </p:nvSpPr>
        <p:spPr>
          <a:xfrm rot="0">
            <a:off x="3467060" y="3842910"/>
            <a:ext cx="12530769" cy="1074167"/>
          </a:xfrm>
          <a:prstGeom prst="rect">
            <a:avLst/>
          </a:prstGeom>
        </p:spPr>
        <p:txBody>
          <a:bodyPr anchor="t" rtlCol="false" tIns="0" lIns="0" bIns="0" rIns="0">
            <a:spAutoFit/>
          </a:bodyPr>
          <a:lstStyle/>
          <a:p>
            <a:pPr marL="666044" indent="-333022" lvl="1">
              <a:lnSpc>
                <a:spcPts val="4318"/>
              </a:lnSpc>
              <a:buFont typeface="Arial"/>
              <a:buChar char="•"/>
            </a:pPr>
            <a:r>
              <a:rPr lang="en-US" sz="3084">
                <a:solidFill>
                  <a:srgbClr val="FFFFFF"/>
                </a:solidFill>
                <a:latin typeface="Montserrat"/>
              </a:rPr>
              <a:t>Design pattern là giải pháp được phát triển và cố định cho một vấn đề thường gặp trong lĩnh vực thiết kế phần mềm. </a:t>
            </a:r>
          </a:p>
        </p:txBody>
      </p:sp>
      <p:sp>
        <p:nvSpPr>
          <p:cNvPr name="TextBox 9" id="9"/>
          <p:cNvSpPr txBox="true"/>
          <p:nvPr/>
        </p:nvSpPr>
        <p:spPr>
          <a:xfrm rot="0">
            <a:off x="3467060" y="5465395"/>
            <a:ext cx="12197780" cy="1581123"/>
          </a:xfrm>
          <a:prstGeom prst="rect">
            <a:avLst/>
          </a:prstGeom>
        </p:spPr>
        <p:txBody>
          <a:bodyPr anchor="t" rtlCol="false" tIns="0" lIns="0" bIns="0" rIns="0">
            <a:spAutoFit/>
          </a:bodyPr>
          <a:lstStyle/>
          <a:p>
            <a:pPr marL="647932" indent="-323966" lvl="1">
              <a:lnSpc>
                <a:spcPts val="4201"/>
              </a:lnSpc>
              <a:buFont typeface="Arial"/>
              <a:buChar char="•"/>
            </a:pPr>
            <a:r>
              <a:rPr lang="en-US" sz="3001">
                <a:solidFill>
                  <a:srgbClr val="FFFFFF"/>
                </a:solidFill>
                <a:latin typeface="Montserrat"/>
              </a:rPr>
              <a:t>Là kết quả của kinh nghiệm tích lũy đã được chứng minh trong thực tế, giúp cải thiện tính mở rộng, tái sử dụng và hiệu quả của mã nguồn.</a:t>
            </a:r>
          </a:p>
        </p:txBody>
      </p:sp>
      <p:sp>
        <p:nvSpPr>
          <p:cNvPr name="Freeform 10" id="10"/>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0"/>
            <a:stretch>
              <a:fillRect l="0" t="-71533" r="0" b="-71533"/>
            </a:stretch>
          </a:blipFill>
        </p:spPr>
      </p:sp>
      <p:sp>
        <p:nvSpPr>
          <p:cNvPr name="TextBox 11" id="11"/>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224964" y="4105113"/>
            <a:ext cx="11475480" cy="11475480"/>
            <a:chOff x="0" y="0"/>
            <a:chExt cx="6355080" cy="6355080"/>
          </a:xfrm>
        </p:grpSpPr>
        <p:sp>
          <p:nvSpPr>
            <p:cNvPr name="Freeform 5" id="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6" id="6"/>
          <p:cNvSpPr/>
          <p:nvPr/>
        </p:nvSpPr>
        <p:spPr>
          <a:xfrm flipH="false" flipV="false" rot="0">
            <a:off x="179810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592515" y="904875"/>
            <a:ext cx="11102969" cy="2157356"/>
          </a:xfrm>
          <a:prstGeom prst="rect">
            <a:avLst/>
          </a:prstGeom>
        </p:spPr>
        <p:txBody>
          <a:bodyPr anchor="t" rtlCol="false" tIns="0" lIns="0" bIns="0" rIns="0">
            <a:spAutoFit/>
          </a:bodyPr>
          <a:lstStyle/>
          <a:p>
            <a:pPr algn="ctr">
              <a:lnSpc>
                <a:spcPts val="8665"/>
              </a:lnSpc>
            </a:pPr>
            <a:r>
              <a:rPr lang="en-US" sz="6189">
                <a:solidFill>
                  <a:srgbClr val="FFFFFF"/>
                </a:solidFill>
                <a:latin typeface="Montserrat Ultra-Bold"/>
              </a:rPr>
              <a:t>Design Pattern chia làm ba loại chính</a:t>
            </a:r>
          </a:p>
        </p:txBody>
      </p:sp>
      <p:sp>
        <p:nvSpPr>
          <p:cNvPr name="Freeform 8" id="8"/>
          <p:cNvSpPr/>
          <p:nvPr/>
        </p:nvSpPr>
        <p:spPr>
          <a:xfrm flipH="false" flipV="false" rot="0">
            <a:off x="7535847" y="3862518"/>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57266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8"/>
            <a:stretch>
              <a:fillRect l="0" t="0" r="0" b="0"/>
            </a:stretch>
          </a:blipFill>
        </p:spPr>
      </p:sp>
      <p:sp>
        <p:nvSpPr>
          <p:cNvPr name="Freeform 12" id="12"/>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9"/>
            <a:stretch>
              <a:fillRect l="0" t="0" r="0" b="0"/>
            </a:stretch>
          </a:blipFill>
        </p:spPr>
      </p:sp>
      <p:sp>
        <p:nvSpPr>
          <p:cNvPr name="Freeform 13" id="13"/>
          <p:cNvSpPr/>
          <p:nvPr/>
        </p:nvSpPr>
        <p:spPr>
          <a:xfrm flipH="false" flipV="false" rot="0">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10"/>
            <a:stretch>
              <a:fillRect l="0" t="0" r="0" b="0"/>
            </a:stretch>
          </a:blipFill>
        </p:spPr>
      </p:sp>
      <p:sp>
        <p:nvSpPr>
          <p:cNvPr name="TextBox 14" id="14"/>
          <p:cNvSpPr txBox="true"/>
          <p:nvPr/>
        </p:nvSpPr>
        <p:spPr>
          <a:xfrm rot="0">
            <a:off x="1979403" y="7377406"/>
            <a:ext cx="2853714" cy="842495"/>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Behavioral Patterns</a:t>
            </a:r>
          </a:p>
        </p:txBody>
      </p:sp>
      <p:sp>
        <p:nvSpPr>
          <p:cNvPr name="TextBox 15" id="15"/>
          <p:cNvSpPr txBox="true"/>
          <p:nvPr/>
        </p:nvSpPr>
        <p:spPr>
          <a:xfrm rot="0">
            <a:off x="7717143" y="4022138"/>
            <a:ext cx="2853714" cy="842495"/>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Structural Patterns</a:t>
            </a:r>
          </a:p>
        </p:txBody>
      </p:sp>
      <p:sp>
        <p:nvSpPr>
          <p:cNvPr name="TextBox 16" id="16"/>
          <p:cNvSpPr txBox="true"/>
          <p:nvPr/>
        </p:nvSpPr>
        <p:spPr>
          <a:xfrm rot="0">
            <a:off x="12753964" y="7377406"/>
            <a:ext cx="2853714" cy="842495"/>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Creational Patterns</a:t>
            </a:r>
          </a:p>
        </p:txBody>
      </p:sp>
      <p:sp>
        <p:nvSpPr>
          <p:cNvPr name="Freeform 17" id="17"/>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1"/>
            <a:stretch>
              <a:fillRect l="0" t="-71533" r="0" b="-71533"/>
            </a:stretch>
          </a:blipFill>
        </p:spPr>
      </p:sp>
      <p:sp>
        <p:nvSpPr>
          <p:cNvPr name="TextBox 18" id="18"/>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943972" y="-550513"/>
            <a:ext cx="4453011" cy="3289662"/>
          </a:xfrm>
          <a:custGeom>
            <a:avLst/>
            <a:gdLst/>
            <a:ahLst/>
            <a:cxnLst/>
            <a:rect r="r" b="b" t="t" l="l"/>
            <a:pathLst>
              <a:path h="3289662" w="4453011">
                <a:moveTo>
                  <a:pt x="0" y="0"/>
                </a:moveTo>
                <a:lnTo>
                  <a:pt x="4453011" y="0"/>
                </a:lnTo>
                <a:lnTo>
                  <a:pt x="4453011" y="3289662"/>
                </a:lnTo>
                <a:lnTo>
                  <a:pt x="0" y="3289662"/>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1297325" y="1795421"/>
            <a:ext cx="13198039" cy="1278300"/>
          </a:xfrm>
          <a:prstGeom prst="rect">
            <a:avLst/>
          </a:prstGeom>
        </p:spPr>
        <p:txBody>
          <a:bodyPr anchor="t" rtlCol="false" tIns="0" lIns="0" bIns="0" rIns="0">
            <a:spAutoFit/>
          </a:bodyPr>
          <a:lstStyle/>
          <a:p>
            <a:pPr>
              <a:lnSpc>
                <a:spcPts val="10407"/>
              </a:lnSpc>
            </a:pPr>
            <a:r>
              <a:rPr lang="en-US" sz="7433">
                <a:solidFill>
                  <a:srgbClr val="FFFFFF"/>
                </a:solidFill>
                <a:latin typeface="Montserrat Ultra-Bold"/>
              </a:rPr>
              <a:t>Prototype Design Pattern </a:t>
            </a:r>
          </a:p>
        </p:txBody>
      </p:sp>
      <p:sp>
        <p:nvSpPr>
          <p:cNvPr name="TextBox 8" id="8"/>
          <p:cNvSpPr txBox="true"/>
          <p:nvPr/>
        </p:nvSpPr>
        <p:spPr>
          <a:xfrm rot="0">
            <a:off x="4131733" y="4573079"/>
            <a:ext cx="12530769" cy="1074167"/>
          </a:xfrm>
          <a:prstGeom prst="rect">
            <a:avLst/>
          </a:prstGeom>
        </p:spPr>
        <p:txBody>
          <a:bodyPr anchor="t" rtlCol="false" tIns="0" lIns="0" bIns="0" rIns="0">
            <a:spAutoFit/>
          </a:bodyPr>
          <a:lstStyle/>
          <a:p>
            <a:pPr marL="666044" indent="-333022" lvl="1">
              <a:lnSpc>
                <a:spcPts val="4318"/>
              </a:lnSpc>
              <a:buFont typeface="Arial"/>
              <a:buChar char="•"/>
            </a:pPr>
            <a:r>
              <a:rPr lang="en-US" sz="3084">
                <a:solidFill>
                  <a:srgbClr val="FFFFFF"/>
                </a:solidFill>
                <a:latin typeface="Montserrat"/>
              </a:rPr>
              <a:t>Prototype Design Pattern là một trong số các mẫu thiết kế sáng tạo trong lập trình hướng đối tượng</a:t>
            </a:r>
          </a:p>
        </p:txBody>
      </p:sp>
      <p:sp>
        <p:nvSpPr>
          <p:cNvPr name="TextBox 9" id="9"/>
          <p:cNvSpPr txBox="true"/>
          <p:nvPr/>
        </p:nvSpPr>
        <p:spPr>
          <a:xfrm rot="0">
            <a:off x="4131733" y="6075871"/>
            <a:ext cx="12530769" cy="2114523"/>
          </a:xfrm>
          <a:prstGeom prst="rect">
            <a:avLst/>
          </a:prstGeom>
        </p:spPr>
        <p:txBody>
          <a:bodyPr anchor="t" rtlCol="false" tIns="0" lIns="0" bIns="0" rIns="0">
            <a:spAutoFit/>
          </a:bodyPr>
          <a:lstStyle/>
          <a:p>
            <a:pPr marL="647932" indent="-323966" lvl="1">
              <a:lnSpc>
                <a:spcPts val="4201"/>
              </a:lnSpc>
              <a:buFont typeface="Arial"/>
              <a:buChar char="•"/>
            </a:pPr>
            <a:r>
              <a:rPr lang="en-US" sz="3001">
                <a:solidFill>
                  <a:srgbClr val="FFFFFF"/>
                </a:solidFill>
                <a:latin typeface="Montserrat"/>
              </a:rPr>
              <a:t> Mục tiêu của Prototype là tạo ra các đối tượng mới bằng cách sao chép các đối tượng đã tồn tại thay vì tạo mới từng đối tượng thủ công.</a:t>
            </a:r>
          </a:p>
          <a:p>
            <a:pPr>
              <a:lnSpc>
                <a:spcPts val="4201"/>
              </a:lnSpc>
            </a:pPr>
          </a:p>
        </p:txBody>
      </p:sp>
      <p:sp>
        <p:nvSpPr>
          <p:cNvPr name="TextBox 10" id="10"/>
          <p:cNvSpPr txBox="true"/>
          <p:nvPr/>
        </p:nvSpPr>
        <p:spPr>
          <a:xfrm rot="0">
            <a:off x="2484437" y="3477199"/>
            <a:ext cx="3294591" cy="780305"/>
          </a:xfrm>
          <a:prstGeom prst="rect">
            <a:avLst/>
          </a:prstGeom>
        </p:spPr>
        <p:txBody>
          <a:bodyPr anchor="t" rtlCol="false" tIns="0" lIns="0" bIns="0" rIns="0">
            <a:spAutoFit/>
          </a:bodyPr>
          <a:lstStyle/>
          <a:p>
            <a:pPr>
              <a:lnSpc>
                <a:spcPts val="6420"/>
              </a:lnSpc>
            </a:pPr>
            <a:r>
              <a:rPr lang="en-US" sz="4586">
                <a:solidFill>
                  <a:srgbClr val="FFFFFF"/>
                </a:solidFill>
                <a:latin typeface="Montserrat"/>
              </a:rPr>
              <a:t>Khái niệm:</a:t>
            </a:r>
          </a:p>
        </p:txBody>
      </p:sp>
      <p:sp>
        <p:nvSpPr>
          <p:cNvPr name="Freeform 11" id="11"/>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0"/>
            <a:stretch>
              <a:fillRect l="0" t="-71533" r="0" b="-71533"/>
            </a:stretch>
          </a:blipFill>
        </p:spPr>
      </p:sp>
      <p:sp>
        <p:nvSpPr>
          <p:cNvPr name="TextBox 12" id="12"/>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35562" y="957238"/>
            <a:ext cx="7517602" cy="10637319"/>
          </a:xfrm>
          <a:custGeom>
            <a:avLst/>
            <a:gdLst/>
            <a:ahLst/>
            <a:cxnLst/>
            <a:rect r="r" b="b" t="t" l="l"/>
            <a:pathLst>
              <a:path h="10637319" w="7517602">
                <a:moveTo>
                  <a:pt x="0" y="0"/>
                </a:moveTo>
                <a:lnTo>
                  <a:pt x="7517603" y="0"/>
                </a:lnTo>
                <a:lnTo>
                  <a:pt x="7517603" y="10637319"/>
                </a:lnTo>
                <a:lnTo>
                  <a:pt x="0" y="10637319"/>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943972" y="-550513"/>
            <a:ext cx="4453011" cy="3289662"/>
          </a:xfrm>
          <a:custGeom>
            <a:avLst/>
            <a:gdLst/>
            <a:ahLst/>
            <a:cxnLst/>
            <a:rect r="r" b="b" t="t" l="l"/>
            <a:pathLst>
              <a:path h="3289662" w="4453011">
                <a:moveTo>
                  <a:pt x="0" y="0"/>
                </a:moveTo>
                <a:lnTo>
                  <a:pt x="4453011" y="0"/>
                </a:lnTo>
                <a:lnTo>
                  <a:pt x="4453011" y="3289662"/>
                </a:lnTo>
                <a:lnTo>
                  <a:pt x="0" y="3289662"/>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1297325" y="1795421"/>
            <a:ext cx="13198039" cy="1278300"/>
          </a:xfrm>
          <a:prstGeom prst="rect">
            <a:avLst/>
          </a:prstGeom>
        </p:spPr>
        <p:txBody>
          <a:bodyPr anchor="t" rtlCol="false" tIns="0" lIns="0" bIns="0" rIns="0">
            <a:spAutoFit/>
          </a:bodyPr>
          <a:lstStyle/>
          <a:p>
            <a:pPr>
              <a:lnSpc>
                <a:spcPts val="10407"/>
              </a:lnSpc>
            </a:pPr>
            <a:r>
              <a:rPr lang="en-US" sz="7433">
                <a:solidFill>
                  <a:srgbClr val="FFFFFF"/>
                </a:solidFill>
                <a:latin typeface="Montserrat Ultra-Bold"/>
              </a:rPr>
              <a:t>Prototype Design Pattern </a:t>
            </a:r>
          </a:p>
        </p:txBody>
      </p:sp>
      <p:sp>
        <p:nvSpPr>
          <p:cNvPr name="TextBox 8" id="8"/>
          <p:cNvSpPr txBox="true"/>
          <p:nvPr/>
        </p:nvSpPr>
        <p:spPr>
          <a:xfrm rot="0">
            <a:off x="2484437" y="3310511"/>
            <a:ext cx="6659563" cy="780305"/>
          </a:xfrm>
          <a:prstGeom prst="rect">
            <a:avLst/>
          </a:prstGeom>
        </p:spPr>
        <p:txBody>
          <a:bodyPr anchor="t" rtlCol="false" tIns="0" lIns="0" bIns="0" rIns="0">
            <a:spAutoFit/>
          </a:bodyPr>
          <a:lstStyle/>
          <a:p>
            <a:pPr>
              <a:lnSpc>
                <a:spcPts val="6420"/>
              </a:lnSpc>
            </a:pPr>
            <a:r>
              <a:rPr lang="en-US" sz="4586">
                <a:solidFill>
                  <a:srgbClr val="FFFFFF"/>
                </a:solidFill>
                <a:latin typeface="Montserrat"/>
              </a:rPr>
              <a:t>Chức năng:</a:t>
            </a:r>
          </a:p>
        </p:txBody>
      </p:sp>
      <p:grpSp>
        <p:nvGrpSpPr>
          <p:cNvPr name="Group 9" id="9"/>
          <p:cNvGrpSpPr/>
          <p:nvPr/>
        </p:nvGrpSpPr>
        <p:grpSpPr>
          <a:xfrm rot="0">
            <a:off x="4411825" y="4413331"/>
            <a:ext cx="12847475" cy="3725132"/>
            <a:chOff x="0" y="0"/>
            <a:chExt cx="17129967" cy="4966843"/>
          </a:xfrm>
        </p:grpSpPr>
        <p:sp>
          <p:nvSpPr>
            <p:cNvPr name="TextBox 10" id="10"/>
            <p:cNvSpPr txBox="true"/>
            <p:nvPr/>
          </p:nvSpPr>
          <p:spPr>
            <a:xfrm rot="0">
              <a:off x="0" y="-66675"/>
              <a:ext cx="17129967" cy="701753"/>
            </a:xfrm>
            <a:prstGeom prst="rect">
              <a:avLst/>
            </a:prstGeom>
          </p:spPr>
          <p:txBody>
            <a:bodyPr anchor="t" rtlCol="false" tIns="0" lIns="0" bIns="0" rIns="0">
              <a:spAutoFit/>
            </a:bodyPr>
            <a:lstStyle/>
            <a:p>
              <a:pPr marL="682878" indent="-341439" lvl="1">
                <a:lnSpc>
                  <a:spcPts val="4428"/>
                </a:lnSpc>
                <a:buFont typeface="Arial"/>
                <a:buChar char="•"/>
              </a:pPr>
              <a:r>
                <a:rPr lang="en-US" sz="3162">
                  <a:solidFill>
                    <a:srgbClr val="FFFFFF"/>
                  </a:solidFill>
                  <a:latin typeface="Montserrat"/>
                </a:rPr>
                <a:t>Giảm tải và tối ưu hóa hiệu năng</a:t>
              </a:r>
            </a:p>
          </p:txBody>
        </p:sp>
        <p:sp>
          <p:nvSpPr>
            <p:cNvPr name="TextBox 11" id="11"/>
            <p:cNvSpPr txBox="true"/>
            <p:nvPr/>
          </p:nvSpPr>
          <p:spPr>
            <a:xfrm rot="0">
              <a:off x="0" y="880906"/>
              <a:ext cx="17129967" cy="691645"/>
            </a:xfrm>
            <a:prstGeom prst="rect">
              <a:avLst/>
            </a:prstGeom>
          </p:spPr>
          <p:txBody>
            <a:bodyPr anchor="t" rtlCol="false" tIns="0" lIns="0" bIns="0" rIns="0">
              <a:spAutoFit/>
            </a:bodyPr>
            <a:lstStyle/>
            <a:p>
              <a:pPr marL="664308" indent="-332154" lvl="1">
                <a:lnSpc>
                  <a:spcPts val="4307"/>
                </a:lnSpc>
                <a:buFont typeface="Arial"/>
                <a:buChar char="•"/>
              </a:pPr>
              <a:r>
                <a:rPr lang="en-US" sz="3076">
                  <a:solidFill>
                    <a:srgbClr val="FFFFFF"/>
                  </a:solidFill>
                  <a:latin typeface="Montserrat"/>
                </a:rPr>
                <a:t>Tái sử dụng đối tượng</a:t>
              </a:r>
            </a:p>
          </p:txBody>
        </p:sp>
        <p:sp>
          <p:nvSpPr>
            <p:cNvPr name="TextBox 12" id="12"/>
            <p:cNvSpPr txBox="true"/>
            <p:nvPr/>
          </p:nvSpPr>
          <p:spPr>
            <a:xfrm rot="0">
              <a:off x="0" y="1717969"/>
              <a:ext cx="17129967" cy="691645"/>
            </a:xfrm>
            <a:prstGeom prst="rect">
              <a:avLst/>
            </a:prstGeom>
          </p:spPr>
          <p:txBody>
            <a:bodyPr anchor="t" rtlCol="false" tIns="0" lIns="0" bIns="0" rIns="0">
              <a:spAutoFit/>
            </a:bodyPr>
            <a:lstStyle/>
            <a:p>
              <a:pPr marL="664308" indent="-332154" lvl="1">
                <a:lnSpc>
                  <a:spcPts val="4307"/>
                </a:lnSpc>
                <a:buFont typeface="Arial"/>
                <a:buChar char="•"/>
              </a:pPr>
              <a:r>
                <a:rPr lang="en-US" sz="3076">
                  <a:solidFill>
                    <a:srgbClr val="FFFFFF"/>
                  </a:solidFill>
                  <a:latin typeface="Montserrat"/>
                </a:rPr>
                <a:t>Tối ưu hóa xử lý tạo đối tượng</a:t>
              </a:r>
            </a:p>
          </p:txBody>
        </p:sp>
        <p:sp>
          <p:nvSpPr>
            <p:cNvPr name="TextBox 13" id="13"/>
            <p:cNvSpPr txBox="true"/>
            <p:nvPr/>
          </p:nvSpPr>
          <p:spPr>
            <a:xfrm rot="0">
              <a:off x="0" y="2588371"/>
              <a:ext cx="17129967" cy="701753"/>
            </a:xfrm>
            <a:prstGeom prst="rect">
              <a:avLst/>
            </a:prstGeom>
          </p:spPr>
          <p:txBody>
            <a:bodyPr anchor="t" rtlCol="false" tIns="0" lIns="0" bIns="0" rIns="0">
              <a:spAutoFit/>
            </a:bodyPr>
            <a:lstStyle/>
            <a:p>
              <a:pPr marL="682878" indent="-341439" lvl="1">
                <a:lnSpc>
                  <a:spcPts val="4428"/>
                </a:lnSpc>
                <a:buFont typeface="Arial"/>
                <a:buChar char="•"/>
              </a:pPr>
              <a:r>
                <a:rPr lang="en-US" sz="3162">
                  <a:solidFill>
                    <a:srgbClr val="FFFFFF"/>
                  </a:solidFill>
                  <a:latin typeface="Montserrat"/>
                </a:rPr>
                <a:t>Đảm bảo tính linh hoạt và mở rộng</a:t>
              </a:r>
            </a:p>
          </p:txBody>
        </p:sp>
        <p:sp>
          <p:nvSpPr>
            <p:cNvPr name="TextBox 14" id="14"/>
            <p:cNvSpPr txBox="true"/>
            <p:nvPr/>
          </p:nvSpPr>
          <p:spPr>
            <a:xfrm rot="0">
              <a:off x="0" y="3431784"/>
              <a:ext cx="17129967" cy="701753"/>
            </a:xfrm>
            <a:prstGeom prst="rect">
              <a:avLst/>
            </a:prstGeom>
          </p:spPr>
          <p:txBody>
            <a:bodyPr anchor="t" rtlCol="false" tIns="0" lIns="0" bIns="0" rIns="0">
              <a:spAutoFit/>
            </a:bodyPr>
            <a:lstStyle/>
            <a:p>
              <a:pPr marL="682878" indent="-341439" lvl="1">
                <a:lnSpc>
                  <a:spcPts val="4428"/>
                </a:lnSpc>
                <a:buFont typeface="Arial"/>
                <a:buChar char="•"/>
              </a:pPr>
              <a:r>
                <a:rPr lang="en-US" sz="3162">
                  <a:solidFill>
                    <a:srgbClr val="FFFFFF"/>
                  </a:solidFill>
                  <a:latin typeface="Montserrat"/>
                </a:rPr>
                <a:t>Tiếp cận tạo đối tượng thống nhất</a:t>
              </a:r>
            </a:p>
          </p:txBody>
        </p:sp>
        <p:sp>
          <p:nvSpPr>
            <p:cNvPr name="TextBox 15" id="15"/>
            <p:cNvSpPr txBox="true"/>
            <p:nvPr/>
          </p:nvSpPr>
          <p:spPr>
            <a:xfrm rot="0">
              <a:off x="0" y="4275198"/>
              <a:ext cx="17129967" cy="691645"/>
            </a:xfrm>
            <a:prstGeom prst="rect">
              <a:avLst/>
            </a:prstGeom>
          </p:spPr>
          <p:txBody>
            <a:bodyPr anchor="t" rtlCol="false" tIns="0" lIns="0" bIns="0" rIns="0">
              <a:spAutoFit/>
            </a:bodyPr>
            <a:lstStyle/>
            <a:p>
              <a:pPr marL="664308" indent="-332154" lvl="1">
                <a:lnSpc>
                  <a:spcPts val="4307"/>
                </a:lnSpc>
                <a:buFont typeface="Arial"/>
                <a:buChar char="•"/>
              </a:pPr>
              <a:r>
                <a:rPr lang="en-US" sz="3076">
                  <a:solidFill>
                    <a:srgbClr val="FFFFFF"/>
                  </a:solidFill>
                  <a:latin typeface="Montserrat"/>
                </a:rPr>
                <a:t>Sử dụng trong quá trình thử nghiệm và phát triển</a:t>
              </a:r>
            </a:p>
          </p:txBody>
        </p:sp>
      </p:grpSp>
      <p:sp>
        <p:nvSpPr>
          <p:cNvPr name="Freeform 16" id="16"/>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10"/>
            <a:stretch>
              <a:fillRect l="0" t="-71533" r="0" b="-71533"/>
            </a:stretch>
          </a:blipFill>
        </p:spPr>
      </p:sp>
      <p:sp>
        <p:nvSpPr>
          <p:cNvPr name="TextBox 17" id="17"/>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2544098" y="6518548"/>
            <a:ext cx="8209501" cy="6060105"/>
          </a:xfrm>
          <a:custGeom>
            <a:avLst/>
            <a:gdLst/>
            <a:ahLst/>
            <a:cxnLst/>
            <a:rect r="r" b="b" t="t" l="l"/>
            <a:pathLst>
              <a:path h="6060105" w="8209501">
                <a:moveTo>
                  <a:pt x="0" y="0"/>
                </a:moveTo>
                <a:lnTo>
                  <a:pt x="8209501" y="0"/>
                </a:lnTo>
                <a:lnTo>
                  <a:pt x="8209501" y="6060104"/>
                </a:lnTo>
                <a:lnTo>
                  <a:pt x="0" y="606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74490" y="2649755"/>
            <a:ext cx="13126749" cy="784238"/>
          </a:xfrm>
          <a:prstGeom prst="rect">
            <a:avLst/>
          </a:prstGeom>
        </p:spPr>
        <p:txBody>
          <a:bodyPr anchor="t" rtlCol="false" tIns="0" lIns="0" bIns="0" rIns="0">
            <a:spAutoFit/>
          </a:bodyPr>
          <a:lstStyle/>
          <a:p>
            <a:pPr algn="l" marL="0" indent="0" lvl="0">
              <a:lnSpc>
                <a:spcPts val="6420"/>
              </a:lnSpc>
              <a:spcBef>
                <a:spcPct val="0"/>
              </a:spcBef>
            </a:pPr>
            <a:r>
              <a:rPr lang="en-US" sz="4586" strike="noStrike" u="none">
                <a:solidFill>
                  <a:srgbClr val="FFFFFF"/>
                </a:solidFill>
                <a:latin typeface="Montserrat"/>
              </a:rPr>
              <a:t>Phương thức hoạt động:</a:t>
            </a:r>
          </a:p>
        </p:txBody>
      </p:sp>
      <p:sp>
        <p:nvSpPr>
          <p:cNvPr name="TextBox 6" id="6"/>
          <p:cNvSpPr txBox="true"/>
          <p:nvPr/>
        </p:nvSpPr>
        <p:spPr>
          <a:xfrm rot="0">
            <a:off x="1028700" y="876300"/>
            <a:ext cx="13198039" cy="1278300"/>
          </a:xfrm>
          <a:prstGeom prst="rect">
            <a:avLst/>
          </a:prstGeom>
        </p:spPr>
        <p:txBody>
          <a:bodyPr anchor="t" rtlCol="false" tIns="0" lIns="0" bIns="0" rIns="0">
            <a:spAutoFit/>
          </a:bodyPr>
          <a:lstStyle/>
          <a:p>
            <a:pPr>
              <a:lnSpc>
                <a:spcPts val="10407"/>
              </a:lnSpc>
            </a:pPr>
            <a:r>
              <a:rPr lang="en-US" sz="7433">
                <a:solidFill>
                  <a:srgbClr val="FFFFFF"/>
                </a:solidFill>
                <a:latin typeface="Montserrat Ultra-Bold"/>
              </a:rPr>
              <a:t>Prototype Design Pattern </a:t>
            </a:r>
          </a:p>
        </p:txBody>
      </p:sp>
      <p:grpSp>
        <p:nvGrpSpPr>
          <p:cNvPr name="Group 7" id="7"/>
          <p:cNvGrpSpPr/>
          <p:nvPr/>
        </p:nvGrpSpPr>
        <p:grpSpPr>
          <a:xfrm rot="0">
            <a:off x="1842939" y="4138843"/>
            <a:ext cx="2767564" cy="880173"/>
            <a:chOff x="0" y="0"/>
            <a:chExt cx="10367846" cy="3230880"/>
          </a:xfrm>
        </p:grpSpPr>
        <p:sp>
          <p:nvSpPr>
            <p:cNvPr name="Freeform 8" id="8"/>
            <p:cNvSpPr/>
            <p:nvPr/>
          </p:nvSpPr>
          <p:spPr>
            <a:xfrm flipH="false" flipV="false" rot="0">
              <a:off x="5080" y="12700"/>
              <a:ext cx="10352606" cy="3205480"/>
            </a:xfrm>
            <a:custGeom>
              <a:avLst/>
              <a:gdLst/>
              <a:ahLst/>
              <a:cxnLst/>
              <a:rect r="r" b="b" t="t" l="l"/>
              <a:pathLst>
                <a:path h="3205480" w="10352606">
                  <a:moveTo>
                    <a:pt x="9562665" y="3205480"/>
                  </a:moveTo>
                  <a:lnTo>
                    <a:pt x="0" y="3205480"/>
                  </a:lnTo>
                  <a:lnTo>
                    <a:pt x="791210" y="1602740"/>
                  </a:lnTo>
                  <a:lnTo>
                    <a:pt x="0" y="0"/>
                  </a:lnTo>
                  <a:lnTo>
                    <a:pt x="9562665" y="0"/>
                  </a:lnTo>
                  <a:lnTo>
                    <a:pt x="10352606" y="1602740"/>
                  </a:lnTo>
                  <a:lnTo>
                    <a:pt x="9562665" y="3205480"/>
                  </a:lnTo>
                  <a:close/>
                </a:path>
              </a:pathLst>
            </a:custGeom>
            <a:solidFill>
              <a:srgbClr val="86EAE9"/>
            </a:solidFill>
          </p:spPr>
        </p:sp>
      </p:grpSp>
      <p:grpSp>
        <p:nvGrpSpPr>
          <p:cNvPr name="Group 9" id="9"/>
          <p:cNvGrpSpPr/>
          <p:nvPr/>
        </p:nvGrpSpPr>
        <p:grpSpPr>
          <a:xfrm rot="0">
            <a:off x="4801579" y="4138843"/>
            <a:ext cx="2767564" cy="880173"/>
            <a:chOff x="0" y="0"/>
            <a:chExt cx="10367846" cy="3230880"/>
          </a:xfrm>
        </p:grpSpPr>
        <p:sp>
          <p:nvSpPr>
            <p:cNvPr name="Freeform 10" id="10"/>
            <p:cNvSpPr/>
            <p:nvPr/>
          </p:nvSpPr>
          <p:spPr>
            <a:xfrm flipH="false" flipV="false" rot="0">
              <a:off x="5080" y="12700"/>
              <a:ext cx="10352606" cy="3205480"/>
            </a:xfrm>
            <a:custGeom>
              <a:avLst/>
              <a:gdLst/>
              <a:ahLst/>
              <a:cxnLst/>
              <a:rect r="r" b="b" t="t" l="l"/>
              <a:pathLst>
                <a:path h="3205480" w="10352606">
                  <a:moveTo>
                    <a:pt x="9562665" y="3205480"/>
                  </a:moveTo>
                  <a:lnTo>
                    <a:pt x="0" y="3205480"/>
                  </a:lnTo>
                  <a:lnTo>
                    <a:pt x="791210" y="1602740"/>
                  </a:lnTo>
                  <a:lnTo>
                    <a:pt x="0" y="0"/>
                  </a:lnTo>
                  <a:lnTo>
                    <a:pt x="9562665" y="0"/>
                  </a:lnTo>
                  <a:lnTo>
                    <a:pt x="10352606" y="1602740"/>
                  </a:lnTo>
                  <a:lnTo>
                    <a:pt x="9562665" y="3205480"/>
                  </a:lnTo>
                  <a:close/>
                </a:path>
              </a:pathLst>
            </a:custGeom>
            <a:solidFill>
              <a:srgbClr val="3EDAD8"/>
            </a:solidFill>
          </p:spPr>
        </p:sp>
      </p:grpSp>
      <p:grpSp>
        <p:nvGrpSpPr>
          <p:cNvPr name="Group 11" id="11"/>
          <p:cNvGrpSpPr/>
          <p:nvPr/>
        </p:nvGrpSpPr>
        <p:grpSpPr>
          <a:xfrm rot="0">
            <a:off x="7760218" y="4138843"/>
            <a:ext cx="2767564" cy="880173"/>
            <a:chOff x="0" y="0"/>
            <a:chExt cx="10367846" cy="3230880"/>
          </a:xfrm>
        </p:grpSpPr>
        <p:sp>
          <p:nvSpPr>
            <p:cNvPr name="Freeform 12" id="12"/>
            <p:cNvSpPr/>
            <p:nvPr/>
          </p:nvSpPr>
          <p:spPr>
            <a:xfrm flipH="false" flipV="false" rot="0">
              <a:off x="5080" y="12700"/>
              <a:ext cx="10352606" cy="3205480"/>
            </a:xfrm>
            <a:custGeom>
              <a:avLst/>
              <a:gdLst/>
              <a:ahLst/>
              <a:cxnLst/>
              <a:rect r="r" b="b" t="t" l="l"/>
              <a:pathLst>
                <a:path h="3205480" w="10352606">
                  <a:moveTo>
                    <a:pt x="9562665" y="3205480"/>
                  </a:moveTo>
                  <a:lnTo>
                    <a:pt x="0" y="3205480"/>
                  </a:lnTo>
                  <a:lnTo>
                    <a:pt x="791210" y="1602740"/>
                  </a:lnTo>
                  <a:lnTo>
                    <a:pt x="0" y="0"/>
                  </a:lnTo>
                  <a:lnTo>
                    <a:pt x="9562665" y="0"/>
                  </a:lnTo>
                  <a:lnTo>
                    <a:pt x="10352606" y="1602740"/>
                  </a:lnTo>
                  <a:lnTo>
                    <a:pt x="9562665" y="3205480"/>
                  </a:lnTo>
                  <a:close/>
                </a:path>
              </a:pathLst>
            </a:custGeom>
            <a:solidFill>
              <a:srgbClr val="37C9EF"/>
            </a:solidFill>
          </p:spPr>
        </p:sp>
      </p:grpSp>
      <p:grpSp>
        <p:nvGrpSpPr>
          <p:cNvPr name="Group 13" id="13"/>
          <p:cNvGrpSpPr/>
          <p:nvPr/>
        </p:nvGrpSpPr>
        <p:grpSpPr>
          <a:xfrm rot="0">
            <a:off x="10718858" y="4138843"/>
            <a:ext cx="2767564" cy="880173"/>
            <a:chOff x="0" y="0"/>
            <a:chExt cx="10367846" cy="3230880"/>
          </a:xfrm>
        </p:grpSpPr>
        <p:sp>
          <p:nvSpPr>
            <p:cNvPr name="Freeform 14" id="14"/>
            <p:cNvSpPr/>
            <p:nvPr/>
          </p:nvSpPr>
          <p:spPr>
            <a:xfrm flipH="false" flipV="false" rot="0">
              <a:off x="5080" y="12700"/>
              <a:ext cx="10352606" cy="3205480"/>
            </a:xfrm>
            <a:custGeom>
              <a:avLst/>
              <a:gdLst/>
              <a:ahLst/>
              <a:cxnLst/>
              <a:rect r="r" b="b" t="t" l="l"/>
              <a:pathLst>
                <a:path h="3205480" w="10352606">
                  <a:moveTo>
                    <a:pt x="9562665" y="3205480"/>
                  </a:moveTo>
                  <a:lnTo>
                    <a:pt x="0" y="3205480"/>
                  </a:lnTo>
                  <a:lnTo>
                    <a:pt x="791210" y="1602740"/>
                  </a:lnTo>
                  <a:lnTo>
                    <a:pt x="0" y="0"/>
                  </a:lnTo>
                  <a:lnTo>
                    <a:pt x="9562665" y="0"/>
                  </a:lnTo>
                  <a:lnTo>
                    <a:pt x="10352606" y="1602740"/>
                  </a:lnTo>
                  <a:lnTo>
                    <a:pt x="9562665" y="3205480"/>
                  </a:lnTo>
                  <a:close/>
                </a:path>
              </a:pathLst>
            </a:custGeom>
            <a:solidFill>
              <a:srgbClr val="2C92D5"/>
            </a:solidFill>
          </p:spPr>
        </p:sp>
      </p:grpSp>
      <p:grpSp>
        <p:nvGrpSpPr>
          <p:cNvPr name="Group 15" id="15"/>
          <p:cNvGrpSpPr/>
          <p:nvPr/>
        </p:nvGrpSpPr>
        <p:grpSpPr>
          <a:xfrm rot="0">
            <a:off x="13677497" y="4138843"/>
            <a:ext cx="2767564" cy="880173"/>
            <a:chOff x="0" y="0"/>
            <a:chExt cx="10367846" cy="3230880"/>
          </a:xfrm>
        </p:grpSpPr>
        <p:sp>
          <p:nvSpPr>
            <p:cNvPr name="Freeform 16" id="16"/>
            <p:cNvSpPr/>
            <p:nvPr/>
          </p:nvSpPr>
          <p:spPr>
            <a:xfrm flipH="false" flipV="false" rot="0">
              <a:off x="5080" y="12700"/>
              <a:ext cx="10352606" cy="3205480"/>
            </a:xfrm>
            <a:custGeom>
              <a:avLst/>
              <a:gdLst/>
              <a:ahLst/>
              <a:cxnLst/>
              <a:rect r="r" b="b" t="t" l="l"/>
              <a:pathLst>
                <a:path h="3205480" w="10352606">
                  <a:moveTo>
                    <a:pt x="9562665" y="3205480"/>
                  </a:moveTo>
                  <a:lnTo>
                    <a:pt x="0" y="3205480"/>
                  </a:lnTo>
                  <a:lnTo>
                    <a:pt x="791210" y="1602740"/>
                  </a:lnTo>
                  <a:lnTo>
                    <a:pt x="0" y="0"/>
                  </a:lnTo>
                  <a:lnTo>
                    <a:pt x="9562665" y="0"/>
                  </a:lnTo>
                  <a:lnTo>
                    <a:pt x="10352606" y="1602740"/>
                  </a:lnTo>
                  <a:lnTo>
                    <a:pt x="9562665" y="3205480"/>
                  </a:lnTo>
                  <a:close/>
                </a:path>
              </a:pathLst>
            </a:custGeom>
            <a:solidFill>
              <a:srgbClr val="13538A"/>
            </a:solidFill>
          </p:spPr>
        </p:sp>
      </p:grpSp>
      <p:sp>
        <p:nvSpPr>
          <p:cNvPr name="AutoShape 17" id="17"/>
          <p:cNvSpPr/>
          <p:nvPr/>
        </p:nvSpPr>
        <p:spPr>
          <a:xfrm rot="0">
            <a:off x="1978290" y="5519798"/>
            <a:ext cx="2496862" cy="3429550"/>
          </a:xfrm>
          <a:prstGeom prst="rect">
            <a:avLst/>
          </a:prstGeom>
          <a:solidFill>
            <a:srgbClr val="86EAE9"/>
          </a:solidFill>
        </p:spPr>
      </p:sp>
      <p:sp>
        <p:nvSpPr>
          <p:cNvPr name="TextBox 18" id="18"/>
          <p:cNvSpPr txBox="true"/>
          <p:nvPr/>
        </p:nvSpPr>
        <p:spPr>
          <a:xfrm rot="0">
            <a:off x="2234589" y="5950727"/>
            <a:ext cx="1984263" cy="1568785"/>
          </a:xfrm>
          <a:prstGeom prst="rect">
            <a:avLst/>
          </a:prstGeom>
        </p:spPr>
        <p:txBody>
          <a:bodyPr anchor="t" rtlCol="false" tIns="0" lIns="0" bIns="0" rIns="0">
            <a:spAutoFit/>
          </a:bodyPr>
          <a:lstStyle/>
          <a:p>
            <a:pPr algn="ctr" marL="0" indent="0" lvl="0">
              <a:lnSpc>
                <a:spcPts val="3148"/>
              </a:lnSpc>
              <a:spcBef>
                <a:spcPct val="0"/>
              </a:spcBef>
            </a:pPr>
            <a:r>
              <a:rPr lang="en-US" sz="2249" spc="112" strike="noStrike" u="none">
                <a:solidFill>
                  <a:srgbClr val="FFFFFF"/>
                </a:solidFill>
                <a:latin typeface="Arimo"/>
              </a:rPr>
              <a:t> Xác định giao diện hoặc lớp Prototype</a:t>
            </a:r>
          </a:p>
        </p:txBody>
      </p:sp>
      <p:sp>
        <p:nvSpPr>
          <p:cNvPr name="TextBox 19" id="19"/>
          <p:cNvSpPr txBox="true"/>
          <p:nvPr/>
        </p:nvSpPr>
        <p:spPr>
          <a:xfrm rot="0">
            <a:off x="2966681" y="4253275"/>
            <a:ext cx="520080" cy="565584"/>
          </a:xfrm>
          <a:prstGeom prst="rect">
            <a:avLst/>
          </a:prstGeom>
        </p:spPr>
        <p:txBody>
          <a:bodyPr anchor="t" rtlCol="false" tIns="0" lIns="0" bIns="0" rIns="0">
            <a:spAutoFit/>
          </a:bodyPr>
          <a:lstStyle/>
          <a:p>
            <a:pPr algn="ctr">
              <a:lnSpc>
                <a:spcPts val="4408"/>
              </a:lnSpc>
            </a:pPr>
            <a:r>
              <a:rPr lang="en-US" sz="3148" spc="157">
                <a:solidFill>
                  <a:srgbClr val="FFFFFF"/>
                </a:solidFill>
                <a:latin typeface="Arimo Bold"/>
              </a:rPr>
              <a:t>1</a:t>
            </a:r>
          </a:p>
        </p:txBody>
      </p:sp>
      <p:sp>
        <p:nvSpPr>
          <p:cNvPr name="TextBox 20" id="20"/>
          <p:cNvSpPr txBox="true"/>
          <p:nvPr/>
        </p:nvSpPr>
        <p:spPr>
          <a:xfrm rot="0">
            <a:off x="8883960" y="4253275"/>
            <a:ext cx="520080" cy="565584"/>
          </a:xfrm>
          <a:prstGeom prst="rect">
            <a:avLst/>
          </a:prstGeom>
        </p:spPr>
        <p:txBody>
          <a:bodyPr anchor="t" rtlCol="false" tIns="0" lIns="0" bIns="0" rIns="0">
            <a:spAutoFit/>
          </a:bodyPr>
          <a:lstStyle/>
          <a:p>
            <a:pPr algn="ctr">
              <a:lnSpc>
                <a:spcPts val="4408"/>
              </a:lnSpc>
            </a:pPr>
            <a:r>
              <a:rPr lang="en-US" sz="3148" spc="157">
                <a:solidFill>
                  <a:srgbClr val="FFFFFF"/>
                </a:solidFill>
                <a:latin typeface="Arimo Bold"/>
              </a:rPr>
              <a:t>3</a:t>
            </a:r>
          </a:p>
        </p:txBody>
      </p:sp>
      <p:sp>
        <p:nvSpPr>
          <p:cNvPr name="TextBox 21" id="21"/>
          <p:cNvSpPr txBox="true"/>
          <p:nvPr/>
        </p:nvSpPr>
        <p:spPr>
          <a:xfrm rot="0">
            <a:off x="14801239" y="4253275"/>
            <a:ext cx="520080" cy="565584"/>
          </a:xfrm>
          <a:prstGeom prst="rect">
            <a:avLst/>
          </a:prstGeom>
        </p:spPr>
        <p:txBody>
          <a:bodyPr anchor="t" rtlCol="false" tIns="0" lIns="0" bIns="0" rIns="0">
            <a:spAutoFit/>
          </a:bodyPr>
          <a:lstStyle/>
          <a:p>
            <a:pPr algn="ctr">
              <a:lnSpc>
                <a:spcPts val="4408"/>
              </a:lnSpc>
            </a:pPr>
            <a:r>
              <a:rPr lang="en-US" sz="3148" spc="157">
                <a:solidFill>
                  <a:srgbClr val="FFFFFF"/>
                </a:solidFill>
                <a:latin typeface="Arimo Bold"/>
              </a:rPr>
              <a:t>5</a:t>
            </a:r>
          </a:p>
        </p:txBody>
      </p:sp>
      <p:sp>
        <p:nvSpPr>
          <p:cNvPr name="TextBox 22" id="22"/>
          <p:cNvSpPr txBox="true"/>
          <p:nvPr/>
        </p:nvSpPr>
        <p:spPr>
          <a:xfrm rot="0">
            <a:off x="5925320" y="4253275"/>
            <a:ext cx="520080" cy="565584"/>
          </a:xfrm>
          <a:prstGeom prst="rect">
            <a:avLst/>
          </a:prstGeom>
        </p:spPr>
        <p:txBody>
          <a:bodyPr anchor="t" rtlCol="false" tIns="0" lIns="0" bIns="0" rIns="0">
            <a:spAutoFit/>
          </a:bodyPr>
          <a:lstStyle/>
          <a:p>
            <a:pPr algn="ctr">
              <a:lnSpc>
                <a:spcPts val="4408"/>
              </a:lnSpc>
            </a:pPr>
            <a:r>
              <a:rPr lang="en-US" sz="3148" spc="157">
                <a:solidFill>
                  <a:srgbClr val="FFFFFF"/>
                </a:solidFill>
                <a:latin typeface="Arimo Bold"/>
              </a:rPr>
              <a:t>2</a:t>
            </a:r>
          </a:p>
        </p:txBody>
      </p:sp>
      <p:sp>
        <p:nvSpPr>
          <p:cNvPr name="TextBox 23" id="23"/>
          <p:cNvSpPr txBox="true"/>
          <p:nvPr/>
        </p:nvSpPr>
        <p:spPr>
          <a:xfrm rot="0">
            <a:off x="11842600" y="4253275"/>
            <a:ext cx="520080" cy="565584"/>
          </a:xfrm>
          <a:prstGeom prst="rect">
            <a:avLst/>
          </a:prstGeom>
        </p:spPr>
        <p:txBody>
          <a:bodyPr anchor="t" rtlCol="false" tIns="0" lIns="0" bIns="0" rIns="0">
            <a:spAutoFit/>
          </a:bodyPr>
          <a:lstStyle/>
          <a:p>
            <a:pPr algn="ctr">
              <a:lnSpc>
                <a:spcPts val="4408"/>
              </a:lnSpc>
            </a:pPr>
            <a:r>
              <a:rPr lang="en-US" sz="3148" spc="157">
                <a:solidFill>
                  <a:srgbClr val="FFFFFF"/>
                </a:solidFill>
                <a:latin typeface="Arimo Bold"/>
              </a:rPr>
              <a:t>4</a:t>
            </a:r>
          </a:p>
        </p:txBody>
      </p:sp>
      <p:grpSp>
        <p:nvGrpSpPr>
          <p:cNvPr name="Group 24" id="24"/>
          <p:cNvGrpSpPr>
            <a:grpSpLocks noChangeAspect="true"/>
          </p:cNvGrpSpPr>
          <p:nvPr/>
        </p:nvGrpSpPr>
        <p:grpSpPr>
          <a:xfrm rot="-10800000">
            <a:off x="3026836" y="5276501"/>
            <a:ext cx="399769" cy="268792"/>
            <a:chOff x="0" y="0"/>
            <a:chExt cx="1930400" cy="1297940"/>
          </a:xfrm>
        </p:grpSpPr>
        <p:sp>
          <p:nvSpPr>
            <p:cNvPr name="Freeform 25" id="2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86EAE9"/>
            </a:solidFill>
          </p:spPr>
        </p:sp>
      </p:grpSp>
      <p:sp>
        <p:nvSpPr>
          <p:cNvPr name="AutoShape 26" id="26"/>
          <p:cNvSpPr/>
          <p:nvPr/>
        </p:nvSpPr>
        <p:spPr>
          <a:xfrm rot="0">
            <a:off x="4936929" y="5519798"/>
            <a:ext cx="2496862" cy="3429550"/>
          </a:xfrm>
          <a:prstGeom prst="rect">
            <a:avLst/>
          </a:prstGeom>
          <a:solidFill>
            <a:srgbClr val="3EDAD8"/>
          </a:solidFill>
        </p:spPr>
      </p:sp>
      <p:sp>
        <p:nvSpPr>
          <p:cNvPr name="TextBox 27" id="27"/>
          <p:cNvSpPr txBox="true"/>
          <p:nvPr/>
        </p:nvSpPr>
        <p:spPr>
          <a:xfrm rot="0">
            <a:off x="5286493" y="6028428"/>
            <a:ext cx="1797735" cy="1576776"/>
          </a:xfrm>
          <a:prstGeom prst="rect">
            <a:avLst/>
          </a:prstGeom>
        </p:spPr>
        <p:txBody>
          <a:bodyPr anchor="t" rtlCol="false" tIns="0" lIns="0" bIns="0" rIns="0">
            <a:spAutoFit/>
          </a:bodyPr>
          <a:lstStyle/>
          <a:p>
            <a:pPr algn="ctr">
              <a:lnSpc>
                <a:spcPts val="3148"/>
              </a:lnSpc>
            </a:pPr>
            <a:r>
              <a:rPr lang="en-US" sz="2249" spc="112">
                <a:solidFill>
                  <a:srgbClr val="FFFFFF"/>
                </a:solidFill>
                <a:latin typeface="Arimo"/>
              </a:rPr>
              <a:t>Hiện thực lớp Concrete Prototype</a:t>
            </a:r>
          </a:p>
        </p:txBody>
      </p:sp>
      <p:grpSp>
        <p:nvGrpSpPr>
          <p:cNvPr name="Group 28" id="28"/>
          <p:cNvGrpSpPr>
            <a:grpSpLocks noChangeAspect="true"/>
          </p:cNvGrpSpPr>
          <p:nvPr/>
        </p:nvGrpSpPr>
        <p:grpSpPr>
          <a:xfrm rot="-10800000">
            <a:off x="5985476" y="5276501"/>
            <a:ext cx="399769" cy="268792"/>
            <a:chOff x="0" y="0"/>
            <a:chExt cx="1930400" cy="1297940"/>
          </a:xfrm>
        </p:grpSpPr>
        <p:sp>
          <p:nvSpPr>
            <p:cNvPr name="Freeform 29" id="29"/>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EDAD8"/>
            </a:solidFill>
          </p:spPr>
        </p:sp>
      </p:grpSp>
      <p:sp>
        <p:nvSpPr>
          <p:cNvPr name="AutoShape 30" id="30"/>
          <p:cNvSpPr/>
          <p:nvPr/>
        </p:nvSpPr>
        <p:spPr>
          <a:xfrm rot="0">
            <a:off x="7895569" y="5519798"/>
            <a:ext cx="2496862" cy="3429550"/>
          </a:xfrm>
          <a:prstGeom prst="rect">
            <a:avLst/>
          </a:prstGeom>
          <a:solidFill>
            <a:srgbClr val="37C9EF"/>
          </a:solidFill>
        </p:spPr>
      </p:sp>
      <p:sp>
        <p:nvSpPr>
          <p:cNvPr name="TextBox 31" id="31"/>
          <p:cNvSpPr txBox="true"/>
          <p:nvPr/>
        </p:nvSpPr>
        <p:spPr>
          <a:xfrm rot="0">
            <a:off x="8245132" y="6028428"/>
            <a:ext cx="1797735" cy="1576776"/>
          </a:xfrm>
          <a:prstGeom prst="rect">
            <a:avLst/>
          </a:prstGeom>
        </p:spPr>
        <p:txBody>
          <a:bodyPr anchor="t" rtlCol="false" tIns="0" lIns="0" bIns="0" rIns="0">
            <a:spAutoFit/>
          </a:bodyPr>
          <a:lstStyle/>
          <a:p>
            <a:pPr algn="ctr">
              <a:lnSpc>
                <a:spcPts val="3148"/>
              </a:lnSpc>
            </a:pPr>
            <a:r>
              <a:rPr lang="en-US" sz="2249" spc="112">
                <a:solidFill>
                  <a:srgbClr val="FFFFFF"/>
                </a:solidFill>
                <a:latin typeface="Arimo"/>
              </a:rPr>
              <a:t>Tạo và lưu trữ các đối tượng Prototype</a:t>
            </a:r>
          </a:p>
        </p:txBody>
      </p:sp>
      <p:grpSp>
        <p:nvGrpSpPr>
          <p:cNvPr name="Group 32" id="32"/>
          <p:cNvGrpSpPr>
            <a:grpSpLocks noChangeAspect="true"/>
          </p:cNvGrpSpPr>
          <p:nvPr/>
        </p:nvGrpSpPr>
        <p:grpSpPr>
          <a:xfrm rot="-10800000">
            <a:off x="8944115" y="5276501"/>
            <a:ext cx="399769" cy="268792"/>
            <a:chOff x="0" y="0"/>
            <a:chExt cx="1930400" cy="1297940"/>
          </a:xfrm>
        </p:grpSpPr>
        <p:sp>
          <p:nvSpPr>
            <p:cNvPr name="Freeform 33" id="3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7C9EF"/>
            </a:solidFill>
          </p:spPr>
        </p:sp>
      </p:grpSp>
      <p:sp>
        <p:nvSpPr>
          <p:cNvPr name="AutoShape 34" id="34"/>
          <p:cNvSpPr/>
          <p:nvPr/>
        </p:nvSpPr>
        <p:spPr>
          <a:xfrm rot="0">
            <a:off x="13812848" y="5519798"/>
            <a:ext cx="2496862" cy="3429550"/>
          </a:xfrm>
          <a:prstGeom prst="rect">
            <a:avLst/>
          </a:prstGeom>
          <a:solidFill>
            <a:srgbClr val="13538A"/>
          </a:solidFill>
        </p:spPr>
      </p:sp>
      <p:sp>
        <p:nvSpPr>
          <p:cNvPr name="TextBox 35" id="35"/>
          <p:cNvSpPr txBox="true"/>
          <p:nvPr/>
        </p:nvSpPr>
        <p:spPr>
          <a:xfrm rot="0">
            <a:off x="14162412" y="6028428"/>
            <a:ext cx="1797735" cy="1576776"/>
          </a:xfrm>
          <a:prstGeom prst="rect">
            <a:avLst/>
          </a:prstGeom>
        </p:spPr>
        <p:txBody>
          <a:bodyPr anchor="t" rtlCol="false" tIns="0" lIns="0" bIns="0" rIns="0">
            <a:spAutoFit/>
          </a:bodyPr>
          <a:lstStyle/>
          <a:p>
            <a:pPr algn="ctr">
              <a:lnSpc>
                <a:spcPts val="3148"/>
              </a:lnSpc>
            </a:pPr>
            <a:r>
              <a:rPr lang="en-US" sz="2249" spc="112">
                <a:solidFill>
                  <a:srgbClr val="FFFFFF"/>
                </a:solidFill>
                <a:latin typeface="Arimo"/>
              </a:rPr>
              <a:t>Thay đổi dữ liệu của bản sao (tuỳ chọn)</a:t>
            </a:r>
          </a:p>
        </p:txBody>
      </p:sp>
      <p:grpSp>
        <p:nvGrpSpPr>
          <p:cNvPr name="Group 36" id="36"/>
          <p:cNvGrpSpPr>
            <a:grpSpLocks noChangeAspect="true"/>
          </p:cNvGrpSpPr>
          <p:nvPr/>
        </p:nvGrpSpPr>
        <p:grpSpPr>
          <a:xfrm rot="-10800000">
            <a:off x="14861395" y="5276501"/>
            <a:ext cx="399769" cy="268792"/>
            <a:chOff x="0" y="0"/>
            <a:chExt cx="1930400" cy="1297940"/>
          </a:xfrm>
        </p:grpSpPr>
        <p:sp>
          <p:nvSpPr>
            <p:cNvPr name="Freeform 37" id="37"/>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13538A"/>
            </a:solidFill>
          </p:spPr>
        </p:sp>
      </p:grpSp>
      <p:sp>
        <p:nvSpPr>
          <p:cNvPr name="AutoShape 38" id="38"/>
          <p:cNvSpPr/>
          <p:nvPr/>
        </p:nvSpPr>
        <p:spPr>
          <a:xfrm rot="0">
            <a:off x="10854209" y="5519798"/>
            <a:ext cx="2496862" cy="3429550"/>
          </a:xfrm>
          <a:prstGeom prst="rect">
            <a:avLst/>
          </a:prstGeom>
          <a:solidFill>
            <a:srgbClr val="2C92D5"/>
          </a:solidFill>
        </p:spPr>
      </p:sp>
      <p:sp>
        <p:nvSpPr>
          <p:cNvPr name="TextBox 39" id="39"/>
          <p:cNvSpPr txBox="true"/>
          <p:nvPr/>
        </p:nvSpPr>
        <p:spPr>
          <a:xfrm rot="0">
            <a:off x="11203772" y="6028428"/>
            <a:ext cx="1797735" cy="1576776"/>
          </a:xfrm>
          <a:prstGeom prst="rect">
            <a:avLst/>
          </a:prstGeom>
        </p:spPr>
        <p:txBody>
          <a:bodyPr anchor="t" rtlCol="false" tIns="0" lIns="0" bIns="0" rIns="0">
            <a:spAutoFit/>
          </a:bodyPr>
          <a:lstStyle/>
          <a:p>
            <a:pPr algn="ctr">
              <a:lnSpc>
                <a:spcPts val="3148"/>
              </a:lnSpc>
            </a:pPr>
            <a:r>
              <a:rPr lang="en-US" sz="2249" spc="112">
                <a:solidFill>
                  <a:srgbClr val="FFFFFF"/>
                </a:solidFill>
                <a:latin typeface="Arimo"/>
              </a:rPr>
              <a:t>Tạo bản sao thông qua phương thức "clone"</a:t>
            </a:r>
          </a:p>
        </p:txBody>
      </p:sp>
      <p:grpSp>
        <p:nvGrpSpPr>
          <p:cNvPr name="Group 40" id="40"/>
          <p:cNvGrpSpPr>
            <a:grpSpLocks noChangeAspect="true"/>
          </p:cNvGrpSpPr>
          <p:nvPr/>
        </p:nvGrpSpPr>
        <p:grpSpPr>
          <a:xfrm rot="-10800000">
            <a:off x="11902755" y="5276501"/>
            <a:ext cx="399769" cy="268792"/>
            <a:chOff x="0" y="0"/>
            <a:chExt cx="1930400" cy="1297940"/>
          </a:xfrm>
        </p:grpSpPr>
        <p:sp>
          <p:nvSpPr>
            <p:cNvPr name="Freeform 41" id="41"/>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2C92D5"/>
            </a:solidFill>
          </p:spPr>
        </p:sp>
      </p:grpSp>
      <p:sp>
        <p:nvSpPr>
          <p:cNvPr name="TextBox 42" id="42"/>
          <p:cNvSpPr txBox="true"/>
          <p:nvPr/>
        </p:nvSpPr>
        <p:spPr>
          <a:xfrm rot="0">
            <a:off x="-1702777" y="8480174"/>
            <a:ext cx="1702777" cy="1508627"/>
          </a:xfrm>
          <a:prstGeom prst="rect">
            <a:avLst/>
          </a:prstGeom>
        </p:spPr>
        <p:txBody>
          <a:bodyPr anchor="t" rtlCol="false" tIns="0" lIns="0" bIns="0" rIns="0">
            <a:spAutoFit/>
          </a:bodyPr>
          <a:lstStyle/>
          <a:p>
            <a:pPr algn="ctr">
              <a:lnSpc>
                <a:spcPts val="2982"/>
              </a:lnSpc>
            </a:pPr>
            <a:r>
              <a:rPr lang="en-US" sz="2130" spc="106">
                <a:solidFill>
                  <a:srgbClr val="FFFFFF"/>
                </a:solidFill>
                <a:latin typeface="Arimo"/>
              </a:rPr>
              <a:t>Thêm</a:t>
            </a:r>
          </a:p>
          <a:p>
            <a:pPr algn="ctr">
              <a:lnSpc>
                <a:spcPts val="2982"/>
              </a:lnSpc>
            </a:pPr>
            <a:r>
              <a:rPr lang="en-US" sz="2130" spc="106">
                <a:solidFill>
                  <a:srgbClr val="FFFFFF"/>
                </a:solidFill>
                <a:latin typeface="Arimo"/>
              </a:rPr>
              <a:t>sản phẩm vào</a:t>
            </a:r>
          </a:p>
          <a:p>
            <a:pPr algn="ctr">
              <a:lnSpc>
                <a:spcPts val="2982"/>
              </a:lnSpc>
            </a:pPr>
            <a:r>
              <a:rPr lang="en-US" sz="2130" spc="106">
                <a:solidFill>
                  <a:srgbClr val="FFFFFF"/>
                </a:solidFill>
                <a:latin typeface="Arimo"/>
              </a:rPr>
              <a:t>giỏ hàng</a:t>
            </a:r>
          </a:p>
        </p:txBody>
      </p:sp>
      <p:sp>
        <p:nvSpPr>
          <p:cNvPr name="Freeform 43" id="43"/>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8"/>
            <a:stretch>
              <a:fillRect l="0" t="-71533" r="0" b="-71533"/>
            </a:stretch>
          </a:blipFill>
        </p:spPr>
      </p:sp>
      <p:sp>
        <p:nvSpPr>
          <p:cNvPr name="TextBox 44" id="44"/>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005080" y="-10370518"/>
            <a:ext cx="16090319" cy="16090319"/>
          </a:xfrm>
          <a:custGeom>
            <a:avLst/>
            <a:gdLst/>
            <a:ahLst/>
            <a:cxnLst/>
            <a:rect r="r" b="b" t="t" l="l"/>
            <a:pathLst>
              <a:path h="16090319" w="16090319">
                <a:moveTo>
                  <a:pt x="0" y="0"/>
                </a:moveTo>
                <a:lnTo>
                  <a:pt x="16090319" y="0"/>
                </a:lnTo>
                <a:lnTo>
                  <a:pt x="16090319" y="16090319"/>
                </a:lnTo>
                <a:lnTo>
                  <a:pt x="0" y="1609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2835" y="-866979"/>
            <a:ext cx="10376835" cy="12020959"/>
            <a:chOff x="0" y="0"/>
            <a:chExt cx="1565187" cy="1813178"/>
          </a:xfrm>
        </p:grpSpPr>
        <p:sp>
          <p:nvSpPr>
            <p:cNvPr name="Freeform 5" id="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Freeform 6" id="6"/>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43607">
            <a:off x="-1707234" y="-45786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6"/>
            <a:stretch>
              <a:fillRect l="0" t="0" r="-5651" b="0"/>
            </a:stretch>
          </a:blipFill>
        </p:spPr>
      </p:sp>
      <p:sp>
        <p:nvSpPr>
          <p:cNvPr name="Freeform 8" id="8"/>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9" id="9"/>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0" id="10"/>
          <p:cNvSpPr txBox="true"/>
          <p:nvPr/>
        </p:nvSpPr>
        <p:spPr>
          <a:xfrm rot="0">
            <a:off x="7401101" y="311186"/>
            <a:ext cx="11236822" cy="1282628"/>
          </a:xfrm>
          <a:prstGeom prst="rect">
            <a:avLst/>
          </a:prstGeom>
        </p:spPr>
        <p:txBody>
          <a:bodyPr anchor="t" rtlCol="false" tIns="0" lIns="0" bIns="0" rIns="0">
            <a:spAutoFit/>
          </a:bodyPr>
          <a:lstStyle/>
          <a:p>
            <a:pPr algn="l" marL="0" indent="0" lvl="0">
              <a:lnSpc>
                <a:spcPts val="10407"/>
              </a:lnSpc>
              <a:spcBef>
                <a:spcPct val="0"/>
              </a:spcBef>
            </a:pPr>
            <a:r>
              <a:rPr lang="en-US" sz="7433" strike="noStrike" u="none">
                <a:solidFill>
                  <a:srgbClr val="FFFFFF"/>
                </a:solidFill>
                <a:latin typeface="Montserrat Ultra-Bold"/>
              </a:rPr>
              <a:t>So Sánh </a:t>
            </a:r>
          </a:p>
        </p:txBody>
      </p:sp>
      <p:sp>
        <p:nvSpPr>
          <p:cNvPr name="TextBox 11" id="11"/>
          <p:cNvSpPr txBox="true"/>
          <p:nvPr/>
        </p:nvSpPr>
        <p:spPr>
          <a:xfrm rot="0">
            <a:off x="1028700" y="2063678"/>
            <a:ext cx="8030425" cy="1583963"/>
          </a:xfrm>
          <a:prstGeom prst="rect">
            <a:avLst/>
          </a:prstGeom>
        </p:spPr>
        <p:txBody>
          <a:bodyPr anchor="t" rtlCol="false" tIns="0" lIns="0" bIns="0" rIns="0">
            <a:spAutoFit/>
          </a:bodyPr>
          <a:lstStyle/>
          <a:p>
            <a:pPr>
              <a:lnSpc>
                <a:spcPts val="6320"/>
              </a:lnSpc>
            </a:pPr>
            <a:r>
              <a:rPr lang="en-US" sz="4514">
                <a:solidFill>
                  <a:srgbClr val="FFFFFF"/>
                </a:solidFill>
                <a:latin typeface="Neue Machina Ultra-Bold"/>
              </a:rPr>
              <a:t>Factory Method Pattern:</a:t>
            </a:r>
          </a:p>
          <a:p>
            <a:pPr>
              <a:lnSpc>
                <a:spcPts val="6320"/>
              </a:lnSpc>
            </a:pPr>
          </a:p>
        </p:txBody>
      </p:sp>
      <p:sp>
        <p:nvSpPr>
          <p:cNvPr name="TextBox 12" id="12"/>
          <p:cNvSpPr txBox="true"/>
          <p:nvPr/>
        </p:nvSpPr>
        <p:spPr>
          <a:xfrm rot="0">
            <a:off x="1941018" y="3698977"/>
            <a:ext cx="4993395" cy="2260409"/>
          </a:xfrm>
          <a:prstGeom prst="rect">
            <a:avLst/>
          </a:prstGeom>
        </p:spPr>
        <p:txBody>
          <a:bodyPr anchor="t" rtlCol="false" tIns="0" lIns="0" bIns="0" rIns="0">
            <a:spAutoFit/>
          </a:bodyPr>
          <a:lstStyle/>
          <a:p>
            <a:pPr algn="l" marL="703295" indent="-351648" lvl="1">
              <a:lnSpc>
                <a:spcPts val="4560"/>
              </a:lnSpc>
              <a:spcBef>
                <a:spcPct val="0"/>
              </a:spcBef>
              <a:buFont typeface="Arial"/>
              <a:buChar char="•"/>
            </a:pPr>
            <a:r>
              <a:rPr lang="en-US" sz="3257" strike="noStrike" u="none">
                <a:solidFill>
                  <a:srgbClr val="FFFFFF"/>
                </a:solidFill>
                <a:latin typeface="Montserrat"/>
              </a:rPr>
              <a:t>Tập trung vào việc tạo ra các đối tượng dựa trên một giao diện chung.</a:t>
            </a:r>
          </a:p>
        </p:txBody>
      </p:sp>
      <p:sp>
        <p:nvSpPr>
          <p:cNvPr name="TextBox 13" id="13"/>
          <p:cNvSpPr txBox="true"/>
          <p:nvPr/>
        </p:nvSpPr>
        <p:spPr>
          <a:xfrm rot="0">
            <a:off x="2053941" y="6817830"/>
            <a:ext cx="4767549" cy="1688909"/>
          </a:xfrm>
          <a:prstGeom prst="rect">
            <a:avLst/>
          </a:prstGeom>
        </p:spPr>
        <p:txBody>
          <a:bodyPr anchor="t" rtlCol="false" tIns="0" lIns="0" bIns="0" rIns="0">
            <a:spAutoFit/>
          </a:bodyPr>
          <a:lstStyle/>
          <a:p>
            <a:pPr algn="l" marL="703295" indent="-351648" lvl="1">
              <a:lnSpc>
                <a:spcPts val="4560"/>
              </a:lnSpc>
              <a:buFont typeface="Arial"/>
              <a:buChar char="•"/>
            </a:pPr>
            <a:r>
              <a:rPr lang="en-US" sz="3257" strike="noStrike" u="none">
                <a:solidFill>
                  <a:srgbClr val="FFFFFF"/>
                </a:solidFill>
                <a:latin typeface="Montserrat"/>
              </a:rPr>
              <a:t>sử dụng lớp con để quyết định lớp nào được khởi tạo</a:t>
            </a:r>
          </a:p>
        </p:txBody>
      </p:sp>
      <p:grpSp>
        <p:nvGrpSpPr>
          <p:cNvPr name="Group 14" id="14"/>
          <p:cNvGrpSpPr/>
          <p:nvPr/>
        </p:nvGrpSpPr>
        <p:grpSpPr>
          <a:xfrm rot="0">
            <a:off x="9144000" y="-527636"/>
            <a:ext cx="10376835" cy="12020959"/>
            <a:chOff x="0" y="0"/>
            <a:chExt cx="1565187" cy="1813178"/>
          </a:xfrm>
        </p:grpSpPr>
        <p:sp>
          <p:nvSpPr>
            <p:cNvPr name="Freeform 15" id="15"/>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FFFFFF">
                <a:alpha val="30980"/>
              </a:srgbClr>
            </a:solidFill>
          </p:spPr>
        </p:sp>
      </p:grpSp>
      <p:sp>
        <p:nvSpPr>
          <p:cNvPr name="TextBox 16" id="16"/>
          <p:cNvSpPr txBox="true"/>
          <p:nvPr/>
        </p:nvSpPr>
        <p:spPr>
          <a:xfrm rot="0">
            <a:off x="9755433" y="2063678"/>
            <a:ext cx="8882490" cy="783133"/>
          </a:xfrm>
          <a:prstGeom prst="rect">
            <a:avLst/>
          </a:prstGeom>
        </p:spPr>
        <p:txBody>
          <a:bodyPr anchor="t" rtlCol="false" tIns="0" lIns="0" bIns="0" rIns="0">
            <a:spAutoFit/>
          </a:bodyPr>
          <a:lstStyle/>
          <a:p>
            <a:pPr algn="l" marL="0" indent="0" lvl="0">
              <a:lnSpc>
                <a:spcPts val="6320"/>
              </a:lnSpc>
              <a:spcBef>
                <a:spcPct val="0"/>
              </a:spcBef>
            </a:pPr>
            <a:r>
              <a:rPr lang="en-US" sz="4514" strike="noStrike" u="none">
                <a:solidFill>
                  <a:srgbClr val="FFFFFF"/>
                </a:solidFill>
                <a:latin typeface="Neue Machina Ultra-Bold"/>
              </a:rPr>
              <a:t>Prototype Design Pattern:</a:t>
            </a:r>
          </a:p>
        </p:txBody>
      </p:sp>
      <p:sp>
        <p:nvSpPr>
          <p:cNvPr name="TextBox 17" id="17"/>
          <p:cNvSpPr txBox="true"/>
          <p:nvPr/>
        </p:nvSpPr>
        <p:spPr>
          <a:xfrm rot="0">
            <a:off x="11090526" y="3590492"/>
            <a:ext cx="4993395" cy="28319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Tạo mới các đối tượng bằng cách sao chép các đối tượng đã tồn tại.</a:t>
            </a:r>
          </a:p>
          <a:p>
            <a:pPr algn="l">
              <a:lnSpc>
                <a:spcPts val="4560"/>
              </a:lnSpc>
              <a:spcBef>
                <a:spcPct val="0"/>
              </a:spcBef>
            </a:pPr>
          </a:p>
        </p:txBody>
      </p:sp>
      <p:sp>
        <p:nvSpPr>
          <p:cNvPr name="TextBox 18" id="18"/>
          <p:cNvSpPr txBox="true"/>
          <p:nvPr/>
        </p:nvSpPr>
        <p:spPr>
          <a:xfrm rot="0">
            <a:off x="11090526" y="6817830"/>
            <a:ext cx="4993395" cy="2831909"/>
          </a:xfrm>
          <a:prstGeom prst="rect">
            <a:avLst/>
          </a:prstGeom>
        </p:spPr>
        <p:txBody>
          <a:bodyPr anchor="t" rtlCol="false" tIns="0" lIns="0" bIns="0" rIns="0">
            <a:spAutoFit/>
          </a:bodyPr>
          <a:lstStyle/>
          <a:p>
            <a:pPr marL="703295" indent="-351648" lvl="1">
              <a:lnSpc>
                <a:spcPts val="4560"/>
              </a:lnSpc>
              <a:buFont typeface="Arial"/>
              <a:buChar char="•"/>
            </a:pPr>
            <a:r>
              <a:rPr lang="en-US" sz="3257">
                <a:solidFill>
                  <a:srgbClr val="FFFFFF"/>
                </a:solidFill>
                <a:latin typeface="Montserrat"/>
              </a:rPr>
              <a:t>Sử dụng phương thức "clone" để tạo mới các bản sao của đối tượng.</a:t>
            </a:r>
          </a:p>
          <a:p>
            <a:pPr algn="l">
              <a:lnSpc>
                <a:spcPts val="4560"/>
              </a:lnSpc>
              <a:spcBef>
                <a:spcPct val="0"/>
              </a:spcBef>
            </a:pPr>
          </a:p>
        </p:txBody>
      </p:sp>
      <p:sp>
        <p:nvSpPr>
          <p:cNvPr name="Freeform 19" id="19"/>
          <p:cNvSpPr/>
          <p:nvPr/>
        </p:nvSpPr>
        <p:spPr>
          <a:xfrm flipH="false" flipV="false" rot="0">
            <a:off x="16855348" y="9464135"/>
            <a:ext cx="3332701" cy="462747"/>
          </a:xfrm>
          <a:custGeom>
            <a:avLst/>
            <a:gdLst/>
            <a:ahLst/>
            <a:cxnLst/>
            <a:rect r="r" b="b" t="t" l="l"/>
            <a:pathLst>
              <a:path h="462747" w="3332701">
                <a:moveTo>
                  <a:pt x="0" y="0"/>
                </a:moveTo>
                <a:lnTo>
                  <a:pt x="3332701" y="0"/>
                </a:lnTo>
                <a:lnTo>
                  <a:pt x="3332701" y="462747"/>
                </a:lnTo>
                <a:lnTo>
                  <a:pt x="0" y="462747"/>
                </a:lnTo>
                <a:lnTo>
                  <a:pt x="0" y="0"/>
                </a:lnTo>
                <a:close/>
              </a:path>
            </a:pathLst>
          </a:custGeom>
          <a:blipFill>
            <a:blip r:embed="rId9"/>
            <a:stretch>
              <a:fillRect l="0" t="-71533" r="0" b="-71533"/>
            </a:stretch>
          </a:blipFill>
        </p:spPr>
      </p:sp>
      <p:sp>
        <p:nvSpPr>
          <p:cNvPr name="TextBox 20" id="20"/>
          <p:cNvSpPr txBox="true"/>
          <p:nvPr/>
        </p:nvSpPr>
        <p:spPr>
          <a:xfrm rot="0">
            <a:off x="14633517" y="9397460"/>
            <a:ext cx="5900317" cy="547712"/>
          </a:xfrm>
          <a:prstGeom prst="rect">
            <a:avLst/>
          </a:prstGeom>
        </p:spPr>
        <p:txBody>
          <a:bodyPr anchor="t" rtlCol="false" tIns="0" lIns="0" bIns="0" rIns="0">
            <a:spAutoFit/>
          </a:bodyPr>
          <a:lstStyle/>
          <a:p>
            <a:pPr algn="ctr">
              <a:lnSpc>
                <a:spcPts val="4461"/>
              </a:lnSpc>
            </a:pPr>
            <a:r>
              <a:rPr lang="en-US" sz="3186">
                <a:solidFill>
                  <a:srgbClr val="01204C"/>
                </a:solidFill>
                <a:latin typeface="Montserrat"/>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DAFqHLnLZEE</dc:identifier>
  <dcterms:modified xsi:type="dcterms:W3CDTF">2011-08-01T06:04:30Z</dcterms:modified>
  <cp:revision>1</cp:revision>
  <dc:title>tun</dc:title>
</cp:coreProperties>
</file>